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4065" r:id="rId1"/>
  </p:sldMasterIdLst>
  <p:notesMasterIdLst>
    <p:notesMasterId r:id="rId34"/>
  </p:notesMasterIdLst>
  <p:handoutMasterIdLst>
    <p:handoutMasterId r:id="rId35"/>
  </p:handoutMasterIdLst>
  <p:sldIdLst>
    <p:sldId id="256" r:id="rId2"/>
    <p:sldId id="258" r:id="rId3"/>
    <p:sldId id="257" r:id="rId4"/>
    <p:sldId id="260" r:id="rId5"/>
    <p:sldId id="264" r:id="rId6"/>
    <p:sldId id="267" r:id="rId7"/>
    <p:sldId id="265" r:id="rId8"/>
    <p:sldId id="262" r:id="rId9"/>
    <p:sldId id="268" r:id="rId10"/>
    <p:sldId id="288" r:id="rId11"/>
    <p:sldId id="274" r:id="rId12"/>
    <p:sldId id="269" r:id="rId13"/>
    <p:sldId id="275" r:id="rId14"/>
    <p:sldId id="271" r:id="rId15"/>
    <p:sldId id="273" r:id="rId16"/>
    <p:sldId id="270" r:id="rId17"/>
    <p:sldId id="272"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9" r:id="rId31"/>
    <p:sldId id="290" r:id="rId32"/>
    <p:sldId id="261"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87570DA-B944-4042-A0D4-487BA66C6495}">
          <p14:sldIdLst>
            <p14:sldId id="256"/>
            <p14:sldId id="258"/>
            <p14:sldId id="257"/>
            <p14:sldId id="260"/>
            <p14:sldId id="264"/>
            <p14:sldId id="267"/>
            <p14:sldId id="265"/>
            <p14:sldId id="262"/>
            <p14:sldId id="268"/>
            <p14:sldId id="288"/>
            <p14:sldId id="274"/>
            <p14:sldId id="269"/>
            <p14:sldId id="275"/>
            <p14:sldId id="271"/>
            <p14:sldId id="273"/>
            <p14:sldId id="270"/>
            <p14:sldId id="272"/>
            <p14:sldId id="276"/>
            <p14:sldId id="277"/>
          </p14:sldIdLst>
        </p14:section>
        <p14:section name="Untitled Section" id="{B2FCDC21-A7F9-0A45-ACFA-B1189766572A}">
          <p14:sldIdLst>
            <p14:sldId id="278"/>
            <p14:sldId id="279"/>
            <p14:sldId id="280"/>
            <p14:sldId id="281"/>
            <p14:sldId id="282"/>
            <p14:sldId id="283"/>
            <p14:sldId id="284"/>
            <p14:sldId id="285"/>
            <p14:sldId id="286"/>
            <p14:sldId id="287"/>
            <p14:sldId id="289"/>
            <p14:sldId id="290"/>
            <p14:sldId id="2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6" autoAdjust="0"/>
    <p:restoredTop sz="86364" autoAdjust="0"/>
  </p:normalViewPr>
  <p:slideViewPr>
    <p:cSldViewPr snapToGrid="0" snapToObjects="1">
      <p:cViewPr>
        <p:scale>
          <a:sx n="100" d="100"/>
          <a:sy n="100" d="100"/>
        </p:scale>
        <p:origin x="-1096" y="-112"/>
      </p:cViewPr>
      <p:guideLst>
        <p:guide orient="horz" pos="2160"/>
        <p:guide pos="2880"/>
      </p:guideLst>
    </p:cSldViewPr>
  </p:slideViewPr>
  <p:outlineViewPr>
    <p:cViewPr>
      <p:scale>
        <a:sx n="33" d="100"/>
        <a:sy n="33" d="100"/>
      </p:scale>
      <p:origin x="0" y="1230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9649F87-8D62-1444-A4D5-D774435B4B30}" type="datetimeFigureOut">
              <a:rPr lang="en-US" smtClean="0"/>
              <a:t>6/9/11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B93998-C394-3F4B-96EA-4747A6A82183}" type="slidenum">
              <a:rPr lang="en-US" smtClean="0"/>
              <a:t>‹#›</a:t>
            </a:fld>
            <a:endParaRPr lang="en-US"/>
          </a:p>
        </p:txBody>
      </p:sp>
    </p:spTree>
    <p:extLst>
      <p:ext uri="{BB962C8B-B14F-4D97-AF65-F5344CB8AC3E}">
        <p14:creationId xmlns:p14="http://schemas.microsoft.com/office/powerpoint/2010/main" val="26052793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073936-7B9A-3944-B22F-3445EFEE7EB8}" type="datetimeFigureOut">
              <a:rPr lang="en-US" smtClean="0"/>
              <a:t>6/9/11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308E6D-455F-464D-A1BB-E22DD1D9418C}" type="slidenum">
              <a:rPr lang="en-US" smtClean="0"/>
              <a:t>‹#›</a:t>
            </a:fld>
            <a:endParaRPr lang="en-US"/>
          </a:p>
        </p:txBody>
      </p:sp>
    </p:spTree>
    <p:extLst>
      <p:ext uri="{BB962C8B-B14F-4D97-AF65-F5344CB8AC3E}">
        <p14:creationId xmlns:p14="http://schemas.microsoft.com/office/powerpoint/2010/main" val="24149106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a:buChar char="•"/>
            </a:pPr>
            <a:r>
              <a:rPr lang="en-US" dirty="0" smtClean="0"/>
              <a:t>WHO IS WTSO?</a:t>
            </a:r>
          </a:p>
          <a:p>
            <a:pPr marL="628650" lvl="1" indent="-171450">
              <a:buFont typeface="Arial"/>
              <a:buChar char="•"/>
            </a:pPr>
            <a:r>
              <a:rPr lang="en-US" dirty="0" smtClean="0"/>
              <a:t>WTSO is a division of Roger Wilco, Pennsauken NJ.</a:t>
            </a:r>
          </a:p>
          <a:p>
            <a:pPr marL="628650" lvl="1" indent="-171450">
              <a:buFont typeface="Arial"/>
              <a:buChar char="•"/>
            </a:pPr>
            <a:r>
              <a:rPr lang="en-US" dirty="0" smtClean="0"/>
              <a:t>Many other internet wine sellers are located in NJ, suggesting ample room for competition</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I requested additional information requested from WTSO to verify its definitions and methods, explaining what I was doing, but the company did not respond.</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WHAT DOES AN OFFER LOOK LIKE?</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There is </a:t>
            </a:r>
            <a:r>
              <a:rPr lang="en-US" baseline="0" dirty="0" smtClean="0"/>
              <a:t>promotional text that varies across offers, usually including much ‘wine bullshit’ (Richard Quandt </a:t>
            </a:r>
            <a:r>
              <a:rPr lang="en-US" u="sng" baseline="0" dirty="0" smtClean="0"/>
              <a:t>JWE</a:t>
            </a:r>
            <a:r>
              <a:rPr lang="en-US" baseline="0" dirty="0" smtClean="0"/>
              <a:t> 2007) quoted from various, usually unidentified, sources.</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The three prices mentioned earlier, where the sales price equals the delivered price </a:t>
            </a:r>
            <a:r>
              <a:rPr lang="en-US" u="sng" baseline="0" dirty="0" smtClean="0"/>
              <a:t>only if the minimum quantity is purchased.</a:t>
            </a:r>
            <a:endParaRPr lang="en-US" baseline="0" dirty="0" smtClean="0"/>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A discount reported in percent, with the highest price used as the baseline.</a:t>
            </a:r>
            <a:endParaRPr lang="en-US" dirty="0" smtClean="0"/>
          </a:p>
          <a:p>
            <a:endParaRPr lang="en-US" dirty="0"/>
          </a:p>
        </p:txBody>
      </p:sp>
      <p:sp>
        <p:nvSpPr>
          <p:cNvPr id="4" name="Slide Number Placeholder 3"/>
          <p:cNvSpPr>
            <a:spLocks noGrp="1"/>
          </p:cNvSpPr>
          <p:nvPr>
            <p:ph type="sldNum" sz="quarter" idx="10"/>
          </p:nvPr>
        </p:nvSpPr>
        <p:spPr/>
        <p:txBody>
          <a:bodyPr/>
          <a:lstStyle/>
          <a:p>
            <a:fld id="{6F308E6D-455F-464D-A1BB-E22DD1D9418C}" type="slidenum">
              <a:rPr lang="en-US" smtClean="0"/>
              <a:t>3</a:t>
            </a:fld>
            <a:endParaRPr lang="en-US" dirty="0"/>
          </a:p>
        </p:txBody>
      </p:sp>
    </p:spTree>
    <p:extLst>
      <p:ext uri="{BB962C8B-B14F-4D97-AF65-F5344CB8AC3E}">
        <p14:creationId xmlns:p14="http://schemas.microsoft.com/office/powerpoint/2010/main" val="3966685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a:buChar char="•"/>
            </a:pPr>
            <a:r>
              <a:rPr lang="en-US" dirty="0" smtClean="0"/>
              <a:t>If WTSO actually sells</a:t>
            </a:r>
            <a:r>
              <a:rPr lang="en-US" baseline="0" dirty="0" smtClean="0"/>
              <a:t> out each wine before offering another for sale, then the number (and percent) of offers by time of day should appear to be random.</a:t>
            </a:r>
          </a:p>
          <a:p>
            <a:pPr marL="171450" indent="-171450">
              <a:buFont typeface="Arial"/>
              <a:buChar char="•"/>
            </a:pPr>
            <a:r>
              <a:rPr lang="en-US" baseline="0" dirty="0" smtClean="0"/>
              <a:t>They are obviously not random</a:t>
            </a:r>
          </a:p>
          <a:p>
            <a:pPr marL="628650" lvl="1" indent="-171450">
              <a:buFont typeface="Arial"/>
              <a:buChar char="•"/>
            </a:pPr>
            <a:r>
              <a:rPr lang="en-US" baseline="0" dirty="0" smtClean="0"/>
              <a:t>About 1/3 of all offers are made between midnight and 4:00 am.</a:t>
            </a:r>
          </a:p>
          <a:p>
            <a:pPr marL="628650" lvl="1" indent="-171450">
              <a:buFont typeface="Arial"/>
              <a:buChar char="•"/>
            </a:pPr>
            <a:r>
              <a:rPr lang="en-US" baseline="0" dirty="0" smtClean="0"/>
              <a:t>Another 1/3 are made mid-day.</a:t>
            </a:r>
          </a:p>
          <a:p>
            <a:pPr marL="628650" lvl="1" indent="-171450">
              <a:buFont typeface="Arial"/>
              <a:buChar char="•"/>
            </a:pPr>
            <a:r>
              <a:rPr lang="en-US" baseline="0" dirty="0" smtClean="0"/>
              <a:t>The remainder are made during the late afternoon or early evening.</a:t>
            </a:r>
          </a:p>
          <a:p>
            <a:pPr marL="171450" lvl="0" indent="-171450">
              <a:buFont typeface="Arial"/>
              <a:buChar char="•"/>
            </a:pPr>
            <a:r>
              <a:rPr lang="en-US" baseline="0" dirty="0" smtClean="0"/>
              <a:t>Plausible characteristics of the wines being offer, such as the Country/Stare of origin, the sale price, or the average number of points do not predict the time of day an offer was made.</a:t>
            </a:r>
          </a:p>
          <a:p>
            <a:pPr marL="0" lvl="0" indent="0">
              <a:buFont typeface="Arial"/>
              <a:buNone/>
            </a:pPr>
            <a:endParaRPr lang="en-US" baseline="0" dirty="0" smtClean="0"/>
          </a:p>
          <a:p>
            <a:pPr marL="171450" lvl="0" indent="-171450">
              <a:buFont typeface="Arial"/>
              <a:buChar char="•"/>
            </a:pPr>
            <a:endParaRPr lang="en-US" baseline="0" dirty="0" smtClean="0"/>
          </a:p>
        </p:txBody>
      </p:sp>
      <p:sp>
        <p:nvSpPr>
          <p:cNvPr id="4" name="Slide Number Placeholder 3"/>
          <p:cNvSpPr>
            <a:spLocks noGrp="1"/>
          </p:cNvSpPr>
          <p:nvPr>
            <p:ph type="sldNum" sz="quarter" idx="10"/>
          </p:nvPr>
        </p:nvSpPr>
        <p:spPr/>
        <p:txBody>
          <a:bodyPr/>
          <a:lstStyle/>
          <a:p>
            <a:fld id="{6F308E6D-455F-464D-A1BB-E22DD1D9418C}" type="slidenum">
              <a:rPr lang="en-US" smtClean="0"/>
              <a:t>18</a:t>
            </a:fld>
            <a:endParaRPr lang="en-US" dirty="0"/>
          </a:p>
        </p:txBody>
      </p:sp>
    </p:spTree>
    <p:extLst>
      <p:ext uri="{BB962C8B-B14F-4D97-AF65-F5344CB8AC3E}">
        <p14:creationId xmlns:p14="http://schemas.microsoft.com/office/powerpoint/2010/main" val="590372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a:buChar char="•"/>
            </a:pPr>
            <a:r>
              <a:rPr lang="en-US" dirty="0" smtClean="0"/>
              <a:t>The elapsed</a:t>
            </a:r>
            <a:r>
              <a:rPr lang="en-US" baseline="0" dirty="0" smtClean="0"/>
              <a:t> time between offers is a rough proxy (and maximum) of the length of time the preceding wine was on offer.</a:t>
            </a:r>
          </a:p>
          <a:p>
            <a:pPr marL="171450" indent="-171450">
              <a:buFont typeface="Arial"/>
              <a:buChar char="•"/>
            </a:pPr>
            <a:r>
              <a:rPr lang="en-US" baseline="0" dirty="0" smtClean="0"/>
              <a:t>This distribution is not random, to be sure, and the usual wine characteristics such as Country/State of origin, rating, and price, do not predict the elapsed time.</a:t>
            </a:r>
          </a:p>
          <a:p>
            <a:pPr marL="171450" indent="-171450">
              <a:buFont typeface="Arial"/>
              <a:buChar char="•"/>
            </a:pPr>
            <a:endParaRPr lang="en-US" baseline="0" dirty="0" smtClean="0"/>
          </a:p>
          <a:p>
            <a:pPr marL="171450" indent="-171450">
              <a:buFont typeface="Arial"/>
              <a:buChar char="•"/>
            </a:pPr>
            <a:r>
              <a:rPr lang="en-US" baseline="0" dirty="0" smtClean="0"/>
              <a:t>Therefore, I conclude that WTSO does not actually sell out each wine before putting out an offer for the next.</a:t>
            </a:r>
          </a:p>
          <a:p>
            <a:pPr marL="171450" indent="-171450">
              <a:buFont typeface="Arial"/>
              <a:buChar char="•"/>
            </a:pPr>
            <a:r>
              <a:rPr lang="en-US" baseline="0" dirty="0" smtClean="0"/>
              <a:t>Further supporting evidence can be gleaned by noting that WTSO sells the same wine numerous times. </a:t>
            </a:r>
            <a:endParaRPr lang="en-US" dirty="0"/>
          </a:p>
        </p:txBody>
      </p:sp>
      <p:sp>
        <p:nvSpPr>
          <p:cNvPr id="4" name="Slide Number Placeholder 3"/>
          <p:cNvSpPr>
            <a:spLocks noGrp="1"/>
          </p:cNvSpPr>
          <p:nvPr>
            <p:ph type="sldNum" sz="quarter" idx="10"/>
          </p:nvPr>
        </p:nvSpPr>
        <p:spPr/>
        <p:txBody>
          <a:bodyPr/>
          <a:lstStyle/>
          <a:p>
            <a:fld id="{6F308E6D-455F-464D-A1BB-E22DD1D9418C}" type="slidenum">
              <a:rPr lang="en-US" smtClean="0"/>
              <a:t>19</a:t>
            </a:fld>
            <a:endParaRPr lang="en-US" dirty="0"/>
          </a:p>
        </p:txBody>
      </p:sp>
    </p:spTree>
    <p:extLst>
      <p:ext uri="{BB962C8B-B14F-4D97-AF65-F5344CB8AC3E}">
        <p14:creationId xmlns:p14="http://schemas.microsoft.com/office/powerpoint/2010/main" val="1027192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HYPOTHESIS TESTS</a:t>
            </a:r>
          </a:p>
          <a:p>
            <a:pPr marL="171450" indent="-171450">
              <a:buFont typeface="Arial"/>
              <a:buChar char="•"/>
            </a:pPr>
            <a:r>
              <a:rPr lang="en-US" dirty="0" smtClean="0"/>
              <a:t>I have devised</a:t>
            </a:r>
            <a:r>
              <a:rPr lang="en-US" baseline="0" dirty="0" smtClean="0"/>
              <a:t> ways to test two of the three hypotheses:</a:t>
            </a:r>
          </a:p>
          <a:p>
            <a:pPr marL="628650" lvl="1" indent="-171450">
              <a:buFont typeface="Arial"/>
              <a:buChar char="•"/>
            </a:pPr>
            <a:r>
              <a:rPr lang="en-US" baseline="0" dirty="0" smtClean="0"/>
              <a:t>Does WTSO profit from disinformation about price?</a:t>
            </a:r>
          </a:p>
          <a:p>
            <a:pPr marL="628650" lvl="1" indent="-171450">
              <a:buFont typeface="Arial"/>
              <a:buChar char="•"/>
            </a:pPr>
            <a:r>
              <a:rPr lang="en-US" baseline="0" dirty="0" smtClean="0"/>
              <a:t>Does WTSO profit from misinformation about quality?</a:t>
            </a:r>
          </a:p>
          <a:p>
            <a:pPr marL="171450" lvl="0" indent="-171450">
              <a:buFont typeface="Arial"/>
              <a:buChar char="•"/>
            </a:pPr>
            <a:r>
              <a:rPr lang="en-US" baseline="0" dirty="0" smtClean="0"/>
              <a:t>I have not devised a way to test whether WTSO profits from ambiguity over the length of time each offer is open</a:t>
            </a:r>
          </a:p>
          <a:p>
            <a:pPr marL="628650" lvl="1" indent="-171450">
              <a:buFont typeface="Arial"/>
              <a:buChar char="•"/>
            </a:pPr>
            <a:endParaRPr lang="en-US" dirty="0"/>
          </a:p>
        </p:txBody>
      </p:sp>
      <p:sp>
        <p:nvSpPr>
          <p:cNvPr id="4" name="Slide Number Placeholder 3"/>
          <p:cNvSpPr>
            <a:spLocks noGrp="1"/>
          </p:cNvSpPr>
          <p:nvPr>
            <p:ph type="sldNum" sz="quarter" idx="10"/>
          </p:nvPr>
        </p:nvSpPr>
        <p:spPr/>
        <p:txBody>
          <a:bodyPr/>
          <a:lstStyle/>
          <a:p>
            <a:fld id="{6F308E6D-455F-464D-A1BB-E22DD1D9418C}" type="slidenum">
              <a:rPr lang="en-US" smtClean="0"/>
              <a:t>20</a:t>
            </a:fld>
            <a:endParaRPr lang="en-US"/>
          </a:p>
        </p:txBody>
      </p:sp>
    </p:spTree>
    <p:extLst>
      <p:ext uri="{BB962C8B-B14F-4D97-AF65-F5344CB8AC3E}">
        <p14:creationId xmlns:p14="http://schemas.microsoft.com/office/powerpoint/2010/main" val="39253773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PRODUCER’S WISHFUL</a:t>
            </a:r>
            <a:r>
              <a:rPr lang="en-US" baseline="0" dirty="0" smtClean="0"/>
              <a:t> SURPLUS</a:t>
            </a:r>
          </a:p>
          <a:p>
            <a:pPr marL="171450" indent="-171450">
              <a:buFont typeface="Arial"/>
              <a:buChar char="•"/>
            </a:pPr>
            <a:r>
              <a:rPr lang="en-US" baseline="0" dirty="0" smtClean="0"/>
              <a:t>Producers set release prices based on what they wish their wines would sell for in the market</a:t>
            </a:r>
          </a:p>
          <a:p>
            <a:pPr marL="171450" indent="-171450">
              <a:buFont typeface="Arial"/>
              <a:buChar char="•"/>
            </a:pPr>
            <a:r>
              <a:rPr lang="en-US" baseline="0" dirty="0" smtClean="0"/>
              <a:t>Producers work very hard to try to maintain these prices and to deter discounting.</a:t>
            </a:r>
          </a:p>
          <a:p>
            <a:pPr marL="628650" lvl="1" indent="-171450">
              <a:buFont typeface="Arial"/>
              <a:buChar char="•"/>
            </a:pPr>
            <a:r>
              <a:rPr lang="en-US" baseline="0" dirty="0" smtClean="0"/>
              <a:t>Wine clubs, Allocations, Waiting lists, Waiting lists for wine clubs, Waiting list for allocations.</a:t>
            </a:r>
          </a:p>
          <a:p>
            <a:pPr marL="171450" indent="-171450">
              <a:buFont typeface="Arial"/>
              <a:buChar char="•"/>
            </a:pPr>
            <a:r>
              <a:rPr lang="en-US" baseline="0" dirty="0" smtClean="0"/>
              <a:t>Innovative ways to discount without appearing to discount.</a:t>
            </a:r>
          </a:p>
          <a:p>
            <a:pPr marL="628650" lvl="1" indent="-171450">
              <a:buFont typeface="Arial"/>
              <a:buChar char="•"/>
            </a:pPr>
            <a:r>
              <a:rPr lang="en-US" baseline="0" dirty="0" smtClean="0"/>
              <a:t>Case discounts, Club discounts, Package deals, Free shipping, Work quietly in tandem with a flash seller (e.g., Wine Spies).</a:t>
            </a:r>
          </a:p>
          <a:p>
            <a:pPr marL="171450" indent="-171450">
              <a:buFont typeface="Arial"/>
              <a:buChar char="•"/>
            </a:pPr>
            <a:r>
              <a:rPr lang="en-US" baseline="0" dirty="0" smtClean="0"/>
              <a:t>Usually, these efforts are only partially successful.</a:t>
            </a:r>
          </a:p>
          <a:p>
            <a:pPr marL="171450" indent="-171450">
              <a:buFont typeface="Arial"/>
              <a:buChar char="•"/>
            </a:pPr>
            <a:r>
              <a:rPr lang="en-US" baseline="0" dirty="0" smtClean="0"/>
              <a:t>PWS is the amount by which the producer’s release price exceeds the prevailing market price</a:t>
            </a:r>
          </a:p>
          <a:p>
            <a:pPr marL="628650" lvl="1" indent="-171450">
              <a:buFont typeface="Arial"/>
              <a:buChar char="•"/>
            </a:pPr>
            <a:r>
              <a:rPr lang="en-US" baseline="0" dirty="0" smtClean="0"/>
              <a:t>Thus surplus is wishful, but sometimes wishes come true</a:t>
            </a:r>
          </a:p>
          <a:p>
            <a:pPr marL="628650" lvl="1" indent="-171450">
              <a:buFont typeface="Arial"/>
              <a:buChar char="•"/>
            </a:pPr>
            <a:r>
              <a:rPr lang="en-US" baseline="0" dirty="0" smtClean="0"/>
              <a:t>We cannot know how much of PWS is captured by whom—producer, wholesaler, retailer.</a:t>
            </a:r>
          </a:p>
          <a:p>
            <a:pPr marL="0" lvl="0" indent="0">
              <a:buFont typeface="Arial"/>
              <a:buNone/>
            </a:pPr>
            <a:r>
              <a:rPr lang="en-US" baseline="0" dirty="0" smtClean="0"/>
              <a:t>PROFITING FROM DISINFORMATION ABOUT PRICE</a:t>
            </a:r>
          </a:p>
          <a:p>
            <a:pPr marL="171450" lvl="0" indent="-171450">
              <a:buFont typeface="Arial"/>
              <a:buChar char="•"/>
            </a:pPr>
            <a:r>
              <a:rPr lang="en-US" baseline="0" dirty="0" smtClean="0"/>
              <a:t>The release price (or, in rare case, the greater of the release price and the prevailing market price) is an upper bound for baseline price</a:t>
            </a:r>
          </a:p>
          <a:p>
            <a:pPr marL="171450" lvl="0" indent="-171450">
              <a:buFont typeface="Arial"/>
              <a:buChar char="•"/>
            </a:pPr>
            <a:r>
              <a:rPr lang="en-US" baseline="0" dirty="0" smtClean="0"/>
              <a:t>Any amount above this is imaginary.</a:t>
            </a:r>
          </a:p>
          <a:p>
            <a:pPr marL="171450" lvl="0" indent="-171450">
              <a:buFont typeface="Arial"/>
              <a:buChar char="•"/>
            </a:pPr>
            <a:r>
              <a:rPr lang="en-US" baseline="0" dirty="0" smtClean="0"/>
              <a:t>If a seller can persuade a buyer that he imaginary is real, the seller can make an excess profit; does WTSO make an excess profit by doing so?</a:t>
            </a:r>
          </a:p>
          <a:p>
            <a:pPr marL="0" lvl="0" indent="0">
              <a:buFont typeface="Arial"/>
              <a:buNone/>
            </a:pPr>
            <a:r>
              <a:rPr lang="en-US" baseline="0" dirty="0" smtClean="0"/>
              <a:t>PROFITING FROM MISINFORMATION ABOUT QUALITY</a:t>
            </a:r>
          </a:p>
          <a:p>
            <a:pPr marL="171450" lvl="0" indent="-171450">
              <a:buFont typeface="Arial"/>
              <a:buChar char="•"/>
            </a:pPr>
            <a:r>
              <a:rPr lang="en-US" baseline="0" dirty="0" smtClean="0"/>
              <a:t>Wine ratings are a market-driven proxy for quality.</a:t>
            </a:r>
          </a:p>
          <a:p>
            <a:pPr marL="171450" lvl="0" indent="-171450">
              <a:buFont typeface="Arial"/>
              <a:buChar char="•"/>
            </a:pPr>
            <a:r>
              <a:rPr lang="en-US" baseline="0" dirty="0" smtClean="0"/>
              <a:t>Reporting ratings selectively is an of misinformation.</a:t>
            </a:r>
          </a:p>
          <a:p>
            <a:pPr marL="171450" lvl="0" indent="-171450">
              <a:buFont typeface="Arial"/>
              <a:buChar char="•"/>
            </a:pPr>
            <a:r>
              <a:rPr lang="en-US" baseline="0" dirty="0" smtClean="0"/>
              <a:t>WTSO reports ratings selectively; does it make an excess profit from doing so?</a:t>
            </a:r>
          </a:p>
          <a:p>
            <a:pPr marL="171450" lvl="0" indent="-171450">
              <a:buFont typeface="Arial"/>
              <a:buChar char="•"/>
            </a:pPr>
            <a:endParaRPr lang="en-US" baseline="0" dirty="0" smtClean="0"/>
          </a:p>
        </p:txBody>
      </p:sp>
      <p:sp>
        <p:nvSpPr>
          <p:cNvPr id="4" name="Slide Number Placeholder 3"/>
          <p:cNvSpPr>
            <a:spLocks noGrp="1"/>
          </p:cNvSpPr>
          <p:nvPr>
            <p:ph type="sldNum" sz="quarter" idx="10"/>
          </p:nvPr>
        </p:nvSpPr>
        <p:spPr/>
        <p:txBody>
          <a:bodyPr/>
          <a:lstStyle/>
          <a:p>
            <a:fld id="{6F308E6D-455F-464D-A1BB-E22DD1D9418C}" type="slidenum">
              <a:rPr lang="en-US" smtClean="0"/>
              <a:t>22</a:t>
            </a:fld>
            <a:endParaRPr lang="en-US" dirty="0"/>
          </a:p>
        </p:txBody>
      </p:sp>
    </p:spTree>
    <p:extLst>
      <p:ext uri="{BB962C8B-B14F-4D97-AF65-F5344CB8AC3E}">
        <p14:creationId xmlns:p14="http://schemas.microsoft.com/office/powerpoint/2010/main" val="1164613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THE</a:t>
            </a:r>
            <a:r>
              <a:rPr lang="en-US" baseline="0" dirty="0" smtClean="0"/>
              <a:t> MODELS ARE THE SAME INSOFAR AS THEY CONTROL FOR FACTORS EXOGENOUS TO WTSO’S BUSINESS PRACTICES</a:t>
            </a:r>
          </a:p>
          <a:p>
            <a:pPr marL="171450" indent="-171450">
              <a:buFont typeface="Arial"/>
              <a:buChar char="•"/>
            </a:pPr>
            <a:r>
              <a:rPr lang="en-US" dirty="0" smtClean="0"/>
              <a:t>Country/State of</a:t>
            </a:r>
            <a:r>
              <a:rPr lang="en-US" baseline="0" dirty="0" smtClean="0"/>
              <a:t> origin</a:t>
            </a:r>
          </a:p>
          <a:p>
            <a:pPr marL="171450" indent="-171450">
              <a:buFont typeface="Arial"/>
              <a:buChar char="•"/>
            </a:pPr>
            <a:r>
              <a:rPr lang="en-US" dirty="0" smtClean="0"/>
              <a:t>Perceived quality,</a:t>
            </a:r>
            <a:r>
              <a:rPr lang="en-US" baseline="0" dirty="0" smtClean="0"/>
              <a:t> as measured by ratings</a:t>
            </a:r>
          </a:p>
          <a:p>
            <a:pPr marL="171450" indent="-171450">
              <a:buFont typeface="Arial"/>
              <a:buChar char="•"/>
            </a:pPr>
            <a:r>
              <a:rPr lang="en-US" baseline="0" dirty="0" smtClean="0"/>
              <a:t>Prevailing market price</a:t>
            </a:r>
          </a:p>
          <a:p>
            <a:pPr marL="171450" indent="-171450">
              <a:buFont typeface="Arial"/>
              <a:buChar char="•"/>
            </a:pPr>
            <a:r>
              <a:rPr lang="en-US" baseline="0" dirty="0" smtClean="0"/>
              <a:t>Producer’s Wishful Surplus </a:t>
            </a:r>
          </a:p>
          <a:p>
            <a:pPr marL="171450" indent="-171450">
              <a:buFont typeface="Arial"/>
              <a:buChar char="•"/>
            </a:pPr>
            <a:r>
              <a:rPr lang="en-US" baseline="0" dirty="0" smtClean="0"/>
              <a:t>Test variables for the two hypotheses</a:t>
            </a:r>
            <a:endParaRPr lang="en-US" dirty="0" smtClean="0"/>
          </a:p>
          <a:p>
            <a:r>
              <a:rPr lang="en-US" dirty="0" smtClean="0"/>
              <a:t>TWO MODELS ARE DIFFERENT VARY</a:t>
            </a:r>
            <a:r>
              <a:rPr lang="en-US" baseline="0" dirty="0" smtClean="0"/>
              <a:t> WITH RESPECT TO HOW THEY CONTROL FOR EXOGENOUS FACTORS AND 1 TEST VARIABLE</a:t>
            </a:r>
          </a:p>
          <a:p>
            <a:pPr marL="171450" indent="-171450">
              <a:buFont typeface="Arial"/>
              <a:buChar char="•"/>
            </a:pPr>
            <a:r>
              <a:rPr lang="en-US" baseline="0" dirty="0" smtClean="0"/>
              <a:t>In Model II, prevailing market prices are estimated separately for each Country and State</a:t>
            </a:r>
          </a:p>
          <a:p>
            <a:pPr marL="171450" indent="-171450">
              <a:buFont typeface="Arial"/>
              <a:buChar char="•"/>
            </a:pPr>
            <a:r>
              <a:rPr lang="en-US" baseline="0" dirty="0" smtClean="0"/>
              <a:t>In Model II, the effect of misinformation about quality is estimated separately for each Country and State</a:t>
            </a:r>
          </a:p>
          <a:p>
            <a:pPr marL="0" indent="0">
              <a:buFont typeface="Arial"/>
              <a:buNone/>
            </a:pPr>
            <a:r>
              <a:rPr lang="en-US" baseline="0" dirty="0" smtClean="0"/>
              <a:t>A POSSIBLE MODEL III</a:t>
            </a:r>
          </a:p>
          <a:p>
            <a:pPr marL="171450" indent="-171450">
              <a:buFont typeface="Arial"/>
              <a:buChar char="•"/>
            </a:pPr>
            <a:r>
              <a:rPr lang="en-US" baseline="0" dirty="0" smtClean="0"/>
              <a:t>Estimate perceived quality separately for each Country and State</a:t>
            </a:r>
          </a:p>
          <a:p>
            <a:pPr marL="171450" indent="-171450">
              <a:buFont typeface="Arial"/>
              <a:buChar char="•"/>
            </a:pPr>
            <a:r>
              <a:rPr lang="en-US" baseline="0" dirty="0" smtClean="0"/>
              <a:t>Estimate PWS separately for each Country and State</a:t>
            </a:r>
          </a:p>
          <a:p>
            <a:pPr marL="171450" indent="-171450">
              <a:buFont typeface="Arial"/>
              <a:buChar char="•"/>
            </a:pPr>
            <a:r>
              <a:rPr lang="en-US" baseline="0" dirty="0" smtClean="0"/>
              <a:t>Estimate the effect of disinformation about price separately for each Country and State</a:t>
            </a:r>
          </a:p>
        </p:txBody>
      </p:sp>
      <p:sp>
        <p:nvSpPr>
          <p:cNvPr id="4" name="Slide Number Placeholder 3"/>
          <p:cNvSpPr>
            <a:spLocks noGrp="1"/>
          </p:cNvSpPr>
          <p:nvPr>
            <p:ph type="sldNum" sz="quarter" idx="10"/>
          </p:nvPr>
        </p:nvSpPr>
        <p:spPr/>
        <p:txBody>
          <a:bodyPr/>
          <a:lstStyle/>
          <a:p>
            <a:fld id="{6F308E6D-455F-464D-A1BB-E22DD1D9418C}" type="slidenum">
              <a:rPr lang="en-US" smtClean="0"/>
              <a:t>23</a:t>
            </a:fld>
            <a:endParaRPr lang="en-US"/>
          </a:p>
        </p:txBody>
      </p:sp>
    </p:spTree>
    <p:extLst>
      <p:ext uri="{BB962C8B-B14F-4D97-AF65-F5344CB8AC3E}">
        <p14:creationId xmlns:p14="http://schemas.microsoft.com/office/powerpoint/2010/main" val="3110085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REGRESSION </a:t>
            </a:r>
            <a:r>
              <a:rPr lang="en-US" dirty="0" smtClean="0"/>
              <a:t>RESULS</a:t>
            </a:r>
          </a:p>
          <a:p>
            <a:r>
              <a:rPr lang="en-US" dirty="0" smtClean="0"/>
              <a:t> </a:t>
            </a:r>
            <a:r>
              <a:rPr lang="en-US" dirty="0" smtClean="0"/>
              <a:t>ARE PRESENTED ON FIVE SLIDES SO THAT THEY ARE</a:t>
            </a:r>
            <a:r>
              <a:rPr lang="en-US" baseline="0" dirty="0" smtClean="0"/>
              <a:t> READABLE</a:t>
            </a:r>
          </a:p>
          <a:p>
            <a:r>
              <a:rPr lang="en-US" baseline="0" dirty="0" smtClean="0"/>
              <a:t>ESTIMATES THAT ARE STATISTICALLY SIGNIFICANT AT P (.05) ARE </a:t>
            </a:r>
            <a:r>
              <a:rPr lang="en-US" baseline="0" dirty="0" smtClean="0"/>
              <a:t>HIGHLIGHTED</a:t>
            </a:r>
          </a:p>
          <a:p>
            <a:endParaRPr lang="en-US" baseline="0" dirty="0" smtClean="0"/>
          </a:p>
          <a:p>
            <a:r>
              <a:rPr lang="en-US" baseline="0" dirty="0" smtClean="0"/>
              <a:t>UNITS ARE $//BOTTLE</a:t>
            </a:r>
          </a:p>
          <a:p>
            <a:r>
              <a:rPr lang="en-US" baseline="0" dirty="0" smtClean="0"/>
              <a:t>SLIDE </a:t>
            </a:r>
            <a:r>
              <a:rPr lang="en-US" baseline="0" dirty="0" smtClean="0"/>
              <a:t>I: Country/State effects</a:t>
            </a:r>
          </a:p>
          <a:p>
            <a:pPr marL="171450" indent="-171450">
              <a:buFont typeface="Arial"/>
              <a:buChar char="•"/>
            </a:pPr>
            <a:r>
              <a:rPr lang="en-US" baseline="0" dirty="0" smtClean="0"/>
              <a:t>PT and WA, which were not statistically significant in Model I, drop out of model II because of perfect collinearity with an interaction term</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CA, ES, and FR:</a:t>
            </a:r>
          </a:p>
          <a:p>
            <a:pPr marL="628650" lvl="1" indent="-171450">
              <a:buFont typeface="Arial"/>
              <a:buChar char="•"/>
            </a:pPr>
            <a:r>
              <a:rPr lang="en-US" baseline="0" dirty="0" smtClean="0"/>
              <a:t>Model specification is crucial</a:t>
            </a:r>
          </a:p>
          <a:p>
            <a:pPr marL="628650" lvl="1" indent="-171450">
              <a:buFont typeface="Arial"/>
              <a:buChar char="•"/>
            </a:pPr>
            <a:r>
              <a:rPr lang="en-US" baseline="0" dirty="0" smtClean="0"/>
              <a:t>CA: $15/bottle change</a:t>
            </a:r>
          </a:p>
          <a:p>
            <a:pPr marL="628650" lvl="1" indent="-171450">
              <a:buFont typeface="Arial"/>
              <a:buChar char="•"/>
            </a:pPr>
            <a:r>
              <a:rPr lang="en-US" baseline="0" dirty="0" smtClean="0"/>
              <a:t>ES: $19/bottle change</a:t>
            </a:r>
          </a:p>
          <a:p>
            <a:pPr marL="628650" lvl="1" indent="-171450">
              <a:buFont typeface="Arial"/>
              <a:buChar char="•"/>
            </a:pPr>
            <a:r>
              <a:rPr lang="en-US" baseline="0" dirty="0" smtClean="0"/>
              <a:t>FR: $16/bottle change</a:t>
            </a:r>
          </a:p>
          <a:p>
            <a:pPr marL="171450" lvl="0" indent="-171450">
              <a:buFont typeface="Arial"/>
              <a:buChar char="•"/>
            </a:pPr>
            <a:r>
              <a:rPr lang="en-US" baseline="0" dirty="0" smtClean="0"/>
              <a:t>What Model I explains as country/state effects is explained elsewhere in Model II</a:t>
            </a:r>
          </a:p>
          <a:p>
            <a:pPr marL="171450" lvl="0" indent="-171450">
              <a:buFont typeface="Arial"/>
              <a:buChar char="•"/>
            </a:pPr>
            <a:r>
              <a:rPr lang="en-US" baseline="0" dirty="0" smtClean="0"/>
              <a:t>What Model II explains as a country effect for FR was hidden elsewhere in Model I</a:t>
            </a:r>
          </a:p>
        </p:txBody>
      </p:sp>
      <p:sp>
        <p:nvSpPr>
          <p:cNvPr id="4" name="Slide Number Placeholder 3"/>
          <p:cNvSpPr>
            <a:spLocks noGrp="1"/>
          </p:cNvSpPr>
          <p:nvPr>
            <p:ph type="sldNum" sz="quarter" idx="10"/>
          </p:nvPr>
        </p:nvSpPr>
        <p:spPr/>
        <p:txBody>
          <a:bodyPr/>
          <a:lstStyle/>
          <a:p>
            <a:fld id="{6F308E6D-455F-464D-A1BB-E22DD1D9418C}" type="slidenum">
              <a:rPr lang="en-US" smtClean="0"/>
              <a:t>24</a:t>
            </a:fld>
            <a:endParaRPr lang="en-US" dirty="0"/>
          </a:p>
        </p:txBody>
      </p:sp>
    </p:spTree>
    <p:extLst>
      <p:ext uri="{BB962C8B-B14F-4D97-AF65-F5344CB8AC3E}">
        <p14:creationId xmlns:p14="http://schemas.microsoft.com/office/powerpoint/2010/main" val="655692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SLIDE II: Effects of quality, as measured by ratings</a:t>
            </a:r>
          </a:p>
          <a:p>
            <a:pPr marL="171450" indent="-171450">
              <a:buFont typeface="Arial"/>
              <a:buChar char="•"/>
            </a:pPr>
            <a:r>
              <a:rPr lang="en-US" dirty="0" smtClean="0"/>
              <a:t>Model</a:t>
            </a:r>
            <a:r>
              <a:rPr lang="en-US" baseline="0" dirty="0" smtClean="0"/>
              <a:t> I showed sales price was $2.50 higher per bottle per average point undisclosed by WTSO</a:t>
            </a:r>
          </a:p>
          <a:p>
            <a:pPr marL="171450" indent="-171450">
              <a:buFont typeface="Arial"/>
              <a:buChar char="•"/>
            </a:pPr>
            <a:r>
              <a:rPr lang="en-US" baseline="0" dirty="0" smtClean="0"/>
              <a:t>This largely vanished in Model II. Where did it go?</a:t>
            </a:r>
          </a:p>
          <a:p>
            <a:pPr marL="171450" indent="-171450">
              <a:buFont typeface="Arial"/>
              <a:buChar char="•"/>
            </a:pPr>
            <a:r>
              <a:rPr lang="en-US" baseline="0" dirty="0" smtClean="0"/>
              <a:t>Model II includes a dummy variable for wines in which the prevailing market price exceeded the release price</a:t>
            </a:r>
          </a:p>
          <a:p>
            <a:pPr marL="628650" lvl="1" indent="-171450">
              <a:buFont typeface="Arial"/>
              <a:buChar char="•"/>
            </a:pPr>
            <a:r>
              <a:rPr lang="en-US" baseline="0" dirty="0" smtClean="0"/>
              <a:t>Theory was that the market for these wines might be fundamentally different</a:t>
            </a:r>
          </a:p>
          <a:p>
            <a:pPr marL="628650" lvl="1" indent="-171450">
              <a:buFont typeface="Arial"/>
              <a:buChar char="•"/>
            </a:pPr>
            <a:r>
              <a:rPr lang="en-US" baseline="0" dirty="0" smtClean="0"/>
              <a:t>Theory is not supported by evidence.</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F308E6D-455F-464D-A1BB-E22DD1D9418C}" type="slidenum">
              <a:rPr lang="en-US" smtClean="0"/>
              <a:t>25</a:t>
            </a:fld>
            <a:endParaRPr lang="en-US" dirty="0"/>
          </a:p>
        </p:txBody>
      </p:sp>
    </p:spTree>
    <p:extLst>
      <p:ext uri="{BB962C8B-B14F-4D97-AF65-F5344CB8AC3E}">
        <p14:creationId xmlns:p14="http://schemas.microsoft.com/office/powerpoint/2010/main" val="4471090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SLIDE</a:t>
            </a:r>
            <a:r>
              <a:rPr lang="en-US" baseline="0" dirty="0" smtClean="0"/>
              <a:t> III: Effects of prevailing market prices</a:t>
            </a:r>
          </a:p>
          <a:p>
            <a:pPr marL="171450" indent="-171450">
              <a:buFont typeface="Arial"/>
              <a:buChar char="•"/>
            </a:pPr>
            <a:r>
              <a:rPr lang="en-US" baseline="0" dirty="0" smtClean="0"/>
              <a:t>Some of the Country/State effects in Model I for CA and ES have moved here</a:t>
            </a:r>
          </a:p>
          <a:p>
            <a:pPr marL="171450" lvl="0" indent="-171450">
              <a:buFont typeface="Arial"/>
              <a:buChar char="•"/>
            </a:pPr>
            <a:r>
              <a:rPr lang="en-US" baseline="0" dirty="0" smtClean="0"/>
              <a:t>For CA, the sales price is 70 cents higher per bottle for every dollar of prevailing market price</a:t>
            </a:r>
          </a:p>
          <a:p>
            <a:pPr marL="171450" lvl="0" indent="-171450">
              <a:buFont typeface="Arial"/>
              <a:buChar char="•"/>
            </a:pPr>
            <a:r>
              <a:rPr lang="en-US" baseline="0" dirty="0" smtClean="0"/>
              <a:t>For ES and FR, the sales price is lower by 26 and 29 cents per bottle, respectively for every dollar of prevailing market price</a:t>
            </a:r>
          </a:p>
          <a:p>
            <a:pPr marL="628650" lvl="1" indent="-171450">
              <a:buFont typeface="Arial"/>
              <a:buChar char="•"/>
            </a:pPr>
            <a:r>
              <a:rPr lang="en-US" baseline="0" dirty="0" smtClean="0"/>
              <a:t>I think this means US consumers were gun-shy about expensive Spanish and French wines</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F308E6D-455F-464D-A1BB-E22DD1D9418C}" type="slidenum">
              <a:rPr lang="en-US" smtClean="0"/>
              <a:t>26</a:t>
            </a:fld>
            <a:endParaRPr lang="en-US" dirty="0"/>
          </a:p>
        </p:txBody>
      </p:sp>
    </p:spTree>
    <p:extLst>
      <p:ext uri="{BB962C8B-B14F-4D97-AF65-F5344CB8AC3E}">
        <p14:creationId xmlns:p14="http://schemas.microsoft.com/office/powerpoint/2010/main" val="25358676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SLIDE IV: Producer’s Wishful Surplus and profit from disinformation about price</a:t>
            </a:r>
          </a:p>
          <a:p>
            <a:pPr marL="171450" indent="-171450">
              <a:buFont typeface="Arial"/>
              <a:buChar char="•"/>
            </a:pPr>
            <a:r>
              <a:rPr lang="en-US" dirty="0" smtClean="0"/>
              <a:t>Models</a:t>
            </a:r>
            <a:r>
              <a:rPr lang="en-US" baseline="0" dirty="0" smtClean="0"/>
              <a:t> are consistent in showing that PWS contributes to the sales price</a:t>
            </a:r>
          </a:p>
          <a:p>
            <a:pPr marL="628650" lvl="1" indent="-171450">
              <a:buFont typeface="Arial"/>
              <a:buChar char="•"/>
            </a:pPr>
            <a:r>
              <a:rPr lang="en-US" baseline="0" dirty="0" smtClean="0"/>
              <a:t>For every dollar by which the release price exceeds the prevailing market price</a:t>
            </a:r>
          </a:p>
          <a:p>
            <a:pPr marL="1085850" lvl="2" indent="-171450">
              <a:buFont typeface="Arial"/>
              <a:buChar char="•"/>
            </a:pPr>
            <a:r>
              <a:rPr lang="en-US" baseline="0" dirty="0" smtClean="0"/>
              <a:t>Model I: 72 cents per bottle higher</a:t>
            </a:r>
          </a:p>
          <a:p>
            <a:pPr marL="1085850" lvl="2" indent="-171450">
              <a:buFont typeface="Arial"/>
              <a:buChar char="•"/>
            </a:pPr>
            <a:r>
              <a:rPr lang="en-US" baseline="0" dirty="0" smtClean="0"/>
              <a:t>Model I: 57 cents per bottle higher</a:t>
            </a:r>
          </a:p>
          <a:p>
            <a:pPr marL="171450" lvl="0" indent="-171450">
              <a:buFont typeface="Arial"/>
              <a:buChar char="•"/>
            </a:pPr>
            <a:r>
              <a:rPr lang="en-US" baseline="0" dirty="0" smtClean="0"/>
              <a:t>Model I shows WTSO profiting by exaggerating release prices</a:t>
            </a:r>
          </a:p>
          <a:p>
            <a:pPr marL="628650" lvl="1" indent="-171450">
              <a:buFont typeface="Arial"/>
              <a:buChar char="•"/>
            </a:pPr>
            <a:r>
              <a:rPr lang="en-US" baseline="0" dirty="0" smtClean="0"/>
              <a:t>But not much, just 15 cents per bottle per dollar of exaggeration</a:t>
            </a:r>
          </a:p>
        </p:txBody>
      </p:sp>
      <p:sp>
        <p:nvSpPr>
          <p:cNvPr id="4" name="Slide Number Placeholder 3"/>
          <p:cNvSpPr>
            <a:spLocks noGrp="1"/>
          </p:cNvSpPr>
          <p:nvPr>
            <p:ph type="sldNum" sz="quarter" idx="10"/>
          </p:nvPr>
        </p:nvSpPr>
        <p:spPr/>
        <p:txBody>
          <a:bodyPr/>
          <a:lstStyle/>
          <a:p>
            <a:fld id="{6F308E6D-455F-464D-A1BB-E22DD1D9418C}" type="slidenum">
              <a:rPr lang="en-US" smtClean="0"/>
              <a:t>27</a:t>
            </a:fld>
            <a:endParaRPr lang="en-US" dirty="0"/>
          </a:p>
        </p:txBody>
      </p:sp>
    </p:spTree>
    <p:extLst>
      <p:ext uri="{BB962C8B-B14F-4D97-AF65-F5344CB8AC3E}">
        <p14:creationId xmlns:p14="http://schemas.microsoft.com/office/powerpoint/2010/main" val="1447971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SLIDE V: Model</a:t>
            </a:r>
            <a:r>
              <a:rPr lang="en-US" baseline="0" dirty="0" smtClean="0"/>
              <a:t> II profits of misinformation about quality</a:t>
            </a:r>
          </a:p>
          <a:p>
            <a:pPr marL="171450" indent="-171450">
              <a:buFont typeface="Arial"/>
              <a:buChar char="•"/>
            </a:pPr>
            <a:r>
              <a:rPr lang="en-US" dirty="0" smtClean="0"/>
              <a:t>Model I: Estimates a constant value across all Countries and States</a:t>
            </a:r>
          </a:p>
          <a:p>
            <a:pPr marL="628650" lvl="1" indent="-171450">
              <a:buFont typeface="Arial"/>
              <a:buChar char="•"/>
            </a:pPr>
            <a:r>
              <a:rPr lang="en-US" dirty="0" smtClean="0"/>
              <a:t>Almost $3 per bottle </a:t>
            </a:r>
            <a:r>
              <a:rPr lang="en-US" u="sng" dirty="0" smtClean="0"/>
              <a:t>per average rating point undisclosed</a:t>
            </a:r>
            <a:endParaRPr lang="en-US" u="none" dirty="0" smtClean="0"/>
          </a:p>
          <a:p>
            <a:pPr marL="628650" lvl="1" indent="-171450">
              <a:buFont typeface="Arial"/>
              <a:buChar char="•"/>
            </a:pPr>
            <a:r>
              <a:rPr lang="en-US" u="none" dirty="0" smtClean="0"/>
              <a:t>This is a huge incentive to mislead consumers about quality</a:t>
            </a:r>
          </a:p>
          <a:p>
            <a:pPr marL="171450" lvl="0" indent="-171450">
              <a:buFont typeface="Arial"/>
              <a:buChar char="•"/>
            </a:pPr>
            <a:r>
              <a:rPr lang="en-US" dirty="0" smtClean="0"/>
              <a:t>Model II: Estimates different values by Country/State of origin</a:t>
            </a:r>
          </a:p>
          <a:p>
            <a:pPr marL="628650" lvl="1" indent="-171450">
              <a:buFont typeface="Arial"/>
              <a:buChar char="•"/>
            </a:pPr>
            <a:r>
              <a:rPr lang="en-US" dirty="0" smtClean="0"/>
              <a:t>Only</a:t>
            </a:r>
            <a:r>
              <a:rPr lang="en-US" baseline="0" dirty="0" smtClean="0"/>
              <a:t> FR is both large and statistically significant: more than $10.50 per bottle per average point undisclosed</a:t>
            </a:r>
          </a:p>
          <a:p>
            <a:pPr marL="628650" lvl="1" indent="-171450">
              <a:buFont typeface="Arial"/>
              <a:buChar char="•"/>
            </a:pPr>
            <a:r>
              <a:rPr lang="en-US" baseline="0" dirty="0" smtClean="0"/>
              <a:t>More data </a:t>
            </a:r>
            <a:r>
              <a:rPr lang="en-US" u="sng" baseline="0" dirty="0" smtClean="0"/>
              <a:t>might </a:t>
            </a:r>
            <a:r>
              <a:rPr lang="en-US" u="none" baseline="0" dirty="0" smtClean="0"/>
              <a:t>reduce</a:t>
            </a:r>
            <a:r>
              <a:rPr lang="en-US" baseline="0" dirty="0" smtClean="0"/>
              <a:t> the standard errors such that other coefficients would become statistically significant</a:t>
            </a:r>
          </a:p>
          <a:p>
            <a:pPr marL="628650" lvl="1" indent="-171450">
              <a:buFont typeface="Arial"/>
              <a:buChar char="•"/>
            </a:pPr>
            <a:r>
              <a:rPr lang="en-US" baseline="0" dirty="0" smtClean="0"/>
              <a:t>If so, then the analysis tells WTSO that it should NOT misinform consumers about ratings with respect to Chilean  and South African wines</a:t>
            </a:r>
          </a:p>
        </p:txBody>
      </p:sp>
      <p:sp>
        <p:nvSpPr>
          <p:cNvPr id="4" name="Slide Number Placeholder 3"/>
          <p:cNvSpPr>
            <a:spLocks noGrp="1"/>
          </p:cNvSpPr>
          <p:nvPr>
            <p:ph type="sldNum" sz="quarter" idx="10"/>
          </p:nvPr>
        </p:nvSpPr>
        <p:spPr/>
        <p:txBody>
          <a:bodyPr/>
          <a:lstStyle/>
          <a:p>
            <a:fld id="{6F308E6D-455F-464D-A1BB-E22DD1D9418C}" type="slidenum">
              <a:rPr lang="en-US" smtClean="0"/>
              <a:t>28</a:t>
            </a:fld>
            <a:endParaRPr lang="en-US" dirty="0"/>
          </a:p>
        </p:txBody>
      </p:sp>
    </p:spTree>
    <p:extLst>
      <p:ext uri="{BB962C8B-B14F-4D97-AF65-F5344CB8AC3E}">
        <p14:creationId xmlns:p14="http://schemas.microsoft.com/office/powerpoint/2010/main" val="4064015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a:buChar char="•"/>
            </a:pPr>
            <a:r>
              <a:rPr lang="en-US" dirty="0" smtClean="0"/>
              <a:t>WTSO</a:t>
            </a:r>
            <a:r>
              <a:rPr lang="en-US" baseline="0" dirty="0" smtClean="0"/>
              <a:t> uses the ‘original price as the basis for its reported percentage discounts.</a:t>
            </a:r>
          </a:p>
          <a:p>
            <a:pPr marL="171450" indent="-171450">
              <a:buFont typeface="Arial"/>
              <a:buChar char="•"/>
            </a:pPr>
            <a:r>
              <a:rPr lang="en-US" baseline="0" dirty="0" smtClean="0"/>
              <a:t>WTSO does knows the release price for almost every wine but does not disclose it for any wine.</a:t>
            </a:r>
          </a:p>
          <a:p>
            <a:pPr marL="171450" indent="-171450">
              <a:buFont typeface="Arial"/>
              <a:buChar char="•"/>
            </a:pPr>
            <a:r>
              <a:rPr lang="en-US" baseline="0" dirty="0" smtClean="0"/>
              <a:t>‘Rational’ consumers should use the prevailing market price, which WTSO appears to provide via a figure from Wine Searcher Pro. All that’s required is to perform the arithmetic. But ‘rational’ is in the eye of the beholder. Consumers often like to pretend that they are saving more money than they really are. For them, the exaggerated percentage discount has psychological value.</a:t>
            </a:r>
          </a:p>
          <a:p>
            <a:pPr marL="171450" indent="-171450">
              <a:buFont typeface="Arial"/>
              <a:buChar char="•"/>
            </a:pPr>
            <a:endParaRPr lang="en-US" baseline="0" dirty="0" smtClean="0"/>
          </a:p>
        </p:txBody>
      </p:sp>
      <p:sp>
        <p:nvSpPr>
          <p:cNvPr id="4" name="Slide Number Placeholder 3"/>
          <p:cNvSpPr>
            <a:spLocks noGrp="1"/>
          </p:cNvSpPr>
          <p:nvPr>
            <p:ph type="sldNum" sz="quarter" idx="10"/>
          </p:nvPr>
        </p:nvSpPr>
        <p:spPr/>
        <p:txBody>
          <a:bodyPr/>
          <a:lstStyle/>
          <a:p>
            <a:fld id="{6F308E6D-455F-464D-A1BB-E22DD1D9418C}" type="slidenum">
              <a:rPr lang="en-US" smtClean="0"/>
              <a:t>5</a:t>
            </a:fld>
            <a:endParaRPr lang="en-US"/>
          </a:p>
        </p:txBody>
      </p:sp>
    </p:spTree>
    <p:extLst>
      <p:ext uri="{BB962C8B-B14F-4D97-AF65-F5344CB8AC3E}">
        <p14:creationId xmlns:p14="http://schemas.microsoft.com/office/powerpoint/2010/main" val="199403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a:buChar char="•"/>
            </a:pPr>
            <a:r>
              <a:rPr lang="en-US" dirty="0" smtClean="0"/>
              <a:t>The controversy</a:t>
            </a:r>
            <a:r>
              <a:rPr lang="en-US" baseline="0" dirty="0" smtClean="0"/>
              <a:t> over wine ratings is not the subject of this paper. I assume only that</a:t>
            </a:r>
          </a:p>
          <a:p>
            <a:pPr marL="628650" lvl="1" indent="-171450">
              <a:buFont typeface="Arial"/>
              <a:buChar char="•"/>
            </a:pPr>
            <a:r>
              <a:rPr lang="en-US" baseline="0" dirty="0" smtClean="0"/>
              <a:t>Consumers believe ratings have value, especially for unfamiliar wines</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Retailers like WTSO believe that consumers believe that ratings have value, especially for unfamiliar wines</a:t>
            </a:r>
          </a:p>
          <a:p>
            <a:pPr marL="628650" lvl="1" indent="-171450">
              <a:buFont typeface="Arial"/>
              <a:buChar char="•"/>
            </a:pPr>
            <a:r>
              <a:rPr lang="en-US" baseline="0" dirty="0" smtClean="0"/>
              <a:t>Or both</a:t>
            </a:r>
          </a:p>
          <a:p>
            <a:pPr marL="171450" lvl="0" indent="-171450">
              <a:buFont typeface="Arial"/>
              <a:buChar char="•"/>
            </a:pPr>
            <a:r>
              <a:rPr lang="en-US" baseline="0" dirty="0" smtClean="0"/>
              <a:t>WTSO gains little or no advantage by misreporting ratings, as that practice is clearly deceptive under US consumer protection laws (which vary by State)</a:t>
            </a:r>
          </a:p>
          <a:p>
            <a:pPr marL="171450" lvl="0" indent="-171450">
              <a:buFont typeface="Arial"/>
              <a:buChar char="•"/>
            </a:pPr>
            <a:r>
              <a:rPr lang="en-US" baseline="0" dirty="0" smtClean="0"/>
              <a:t>WTSO may gain an advantage over consumers if it is selective regarding which ratings it disclosed, a practice that may be deceptive but is probably legal under US consumer protection laws.</a:t>
            </a:r>
          </a:p>
          <a:p>
            <a:pPr marL="628650" lvl="1" indent="-171450">
              <a:buFont typeface="Arial"/>
              <a:buChar char="•"/>
            </a:pPr>
            <a:r>
              <a:rPr lang="en-US" baseline="0" dirty="0" smtClean="0"/>
              <a:t>I hypothesize that WTSO in fact does practice selective disclosure. I call this practice ‘misleading’ (because it clearly is) rather than ‘deceptive’ (which has a specific legal meaning.</a:t>
            </a:r>
          </a:p>
          <a:p>
            <a:pPr marL="171450" lvl="0" indent="-171450">
              <a:buFont typeface="Arial"/>
              <a:buChar char="•"/>
            </a:pPr>
            <a:r>
              <a:rPr lang="en-US" dirty="0" smtClean="0"/>
              <a:t>This slide</a:t>
            </a:r>
            <a:r>
              <a:rPr lang="en-US" baseline="0" dirty="0" smtClean="0"/>
              <a:t> shows a clean-cut case in which WTSO misleads consumers by reporting ratings selectively. For this wine—Bodegas Uvaguilera Aguilera Palomero 2000—Wine Advocate reports two ratings, one from April 2004 and a a second from June 2005. The earlier rating, a 93, is much higher than the later rating, an 89. WTSO reports only the earlier rating.</a:t>
            </a:r>
            <a:endParaRPr lang="en-US" dirty="0"/>
          </a:p>
        </p:txBody>
      </p:sp>
      <p:sp>
        <p:nvSpPr>
          <p:cNvPr id="4" name="Slide Number Placeholder 3"/>
          <p:cNvSpPr>
            <a:spLocks noGrp="1"/>
          </p:cNvSpPr>
          <p:nvPr>
            <p:ph type="sldNum" sz="quarter" idx="10"/>
          </p:nvPr>
        </p:nvSpPr>
        <p:spPr/>
        <p:txBody>
          <a:bodyPr/>
          <a:lstStyle/>
          <a:p>
            <a:fld id="{6F308E6D-455F-464D-A1BB-E22DD1D9418C}" type="slidenum">
              <a:rPr lang="en-US" smtClean="0"/>
              <a:t>6</a:t>
            </a:fld>
            <a:endParaRPr lang="en-US" dirty="0"/>
          </a:p>
        </p:txBody>
      </p:sp>
    </p:spTree>
    <p:extLst>
      <p:ext uri="{BB962C8B-B14F-4D97-AF65-F5344CB8AC3E}">
        <p14:creationId xmlns:p14="http://schemas.microsoft.com/office/powerpoint/2010/main" val="2366515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Only data that have passed QA/QC are included</a:t>
            </a:r>
          </a:p>
          <a:p>
            <a:pPr marL="1714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As many as cases are excluded from most analysis for various reasons.</a:t>
            </a:r>
          </a:p>
          <a:p>
            <a:pPr marL="171450" marR="0" lvl="1" indent="-171450" algn="l" defTabSz="457200" rtl="0" eaLnBrk="1" fontAlgn="auto" latinLnBrk="0" hangingPunct="1">
              <a:lnSpc>
                <a:spcPct val="100000"/>
              </a:lnSpc>
              <a:spcBef>
                <a:spcPts val="0"/>
              </a:spcBef>
              <a:spcAft>
                <a:spcPts val="0"/>
              </a:spcAft>
              <a:buClrTx/>
              <a:buSzTx/>
              <a:buFont typeface="Arial"/>
              <a:buChar char="•"/>
              <a:tabLst/>
              <a:defRPr/>
            </a:pPr>
            <a:endParaRPr lang="en-US" dirty="0" smtClean="0"/>
          </a:p>
          <a:p>
            <a:pPr marL="171450" marR="0" lvl="1" indent="-171450" algn="l" defTabSz="457200" rtl="0" eaLnBrk="1" fontAlgn="auto" latinLnBrk="0" hangingPunct="1">
              <a:lnSpc>
                <a:spcPct val="100000"/>
              </a:lnSpc>
              <a:spcBef>
                <a:spcPts val="0"/>
              </a:spcBef>
              <a:spcAft>
                <a:spcPts val="0"/>
              </a:spcAft>
              <a:buClrTx/>
              <a:buSzTx/>
              <a:buFont typeface="Arial"/>
              <a:buChar char="•"/>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6F308E6D-455F-464D-A1BB-E22DD1D9418C}" type="slidenum">
              <a:rPr lang="en-US" smtClean="0"/>
              <a:t>7</a:t>
            </a:fld>
            <a:endParaRPr lang="en-US"/>
          </a:p>
        </p:txBody>
      </p:sp>
    </p:spTree>
    <p:extLst>
      <p:ext uri="{BB962C8B-B14F-4D97-AF65-F5344CB8AC3E}">
        <p14:creationId xmlns:p14="http://schemas.microsoft.com/office/powerpoint/2010/main" val="156389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a:buChar char="•"/>
            </a:pPr>
            <a:r>
              <a:rPr lang="en-US" dirty="0" smtClean="0"/>
              <a:t>Release price data from producers is usually</a:t>
            </a:r>
            <a:r>
              <a:rPr lang="en-US" baseline="0" dirty="0" smtClean="0"/>
              <a:t> available from a US producer, provided that:</a:t>
            </a:r>
          </a:p>
          <a:p>
            <a:pPr marL="628650" lvl="1" indent="-171450">
              <a:buFont typeface="Arial"/>
              <a:buChar char="•"/>
            </a:pPr>
            <a:r>
              <a:rPr lang="en-US" baseline="0" dirty="0" smtClean="0"/>
              <a:t>The producer has a web site</a:t>
            </a:r>
          </a:p>
          <a:p>
            <a:pPr marL="628650" lvl="1" indent="-171450">
              <a:buFont typeface="Arial"/>
              <a:buChar char="•"/>
            </a:pPr>
            <a:r>
              <a:rPr lang="en-US" baseline="0" dirty="0" smtClean="0"/>
              <a:t>The wine is a current release</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 Regression analyses require release prices and:</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US</a:t>
            </a:r>
            <a:r>
              <a:rPr lang="en-US" baseline="0" dirty="0" smtClean="0"/>
              <a:t> producers are much more likely to have a web site with prices</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WTSO’s non-US wines are more likely to be non-current releases</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Suggestions for how to cost-effectively obtain release prices from non-US producers is greatly appreciated.</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endParaRPr lang="en-US" dirty="0" smtClean="0"/>
          </a:p>
          <a:p>
            <a:pPr marL="171450" lvl="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F308E6D-455F-464D-A1BB-E22DD1D9418C}" type="slidenum">
              <a:rPr lang="en-US" smtClean="0"/>
              <a:t>8</a:t>
            </a:fld>
            <a:endParaRPr lang="en-US"/>
          </a:p>
        </p:txBody>
      </p:sp>
    </p:spTree>
    <p:extLst>
      <p:ext uri="{BB962C8B-B14F-4D97-AF65-F5344CB8AC3E}">
        <p14:creationId xmlns:p14="http://schemas.microsoft.com/office/powerpoint/2010/main" val="666189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a:buChar char="•"/>
            </a:pPr>
            <a:r>
              <a:rPr lang="en-US" dirty="0" smtClean="0"/>
              <a:t>Descriptive statistics should be interpreted with care.</a:t>
            </a:r>
          </a:p>
          <a:p>
            <a:pPr marL="171450" lvl="0" indent="-171450">
              <a:buFont typeface="Arial"/>
              <a:buChar char="•"/>
            </a:pPr>
            <a:r>
              <a:rPr lang="en-US" dirty="0" smtClean="0"/>
              <a:t>The</a:t>
            </a:r>
            <a:r>
              <a:rPr lang="en-US" baseline="0" dirty="0" smtClean="0"/>
              <a:t> average ‘Original Price’ is less than the average reported release price. However, the average </a:t>
            </a:r>
            <a:r>
              <a:rPr lang="en-US" u="sng" baseline="0" dirty="0" smtClean="0"/>
              <a:t>difference</a:t>
            </a:r>
            <a:r>
              <a:rPr lang="en-US" baseline="0" dirty="0" smtClean="0"/>
              <a:t> between these prices is 30%.</a:t>
            </a:r>
          </a:p>
          <a:p>
            <a:pPr marL="628650" lvl="1" indent="-171450">
              <a:buFont typeface="Arial"/>
              <a:buChar char="•"/>
            </a:pPr>
            <a:r>
              <a:rPr lang="en-US" baseline="0" dirty="0" smtClean="0"/>
              <a:t>The average prevailing market price exceeds the Release Price is 21%  But the average </a:t>
            </a:r>
            <a:r>
              <a:rPr lang="en-US" u="sng" baseline="0" dirty="0" smtClean="0"/>
              <a:t>difference</a:t>
            </a:r>
            <a:r>
              <a:rPr lang="en-US" baseline="0" dirty="0" smtClean="0"/>
              <a:t> in these prices is only 1%.</a:t>
            </a:r>
            <a:endParaRPr lang="en-US" dirty="0"/>
          </a:p>
        </p:txBody>
      </p:sp>
      <p:sp>
        <p:nvSpPr>
          <p:cNvPr id="4" name="Slide Number Placeholder 3"/>
          <p:cNvSpPr>
            <a:spLocks noGrp="1"/>
          </p:cNvSpPr>
          <p:nvPr>
            <p:ph type="sldNum" sz="quarter" idx="10"/>
          </p:nvPr>
        </p:nvSpPr>
        <p:spPr/>
        <p:txBody>
          <a:bodyPr/>
          <a:lstStyle/>
          <a:p>
            <a:fld id="{6F308E6D-455F-464D-A1BB-E22DD1D9418C}" type="slidenum">
              <a:rPr lang="en-US" smtClean="0"/>
              <a:t>11</a:t>
            </a:fld>
            <a:endParaRPr lang="en-US"/>
          </a:p>
        </p:txBody>
      </p:sp>
    </p:spTree>
    <p:extLst>
      <p:ext uri="{BB962C8B-B14F-4D97-AF65-F5344CB8AC3E}">
        <p14:creationId xmlns:p14="http://schemas.microsoft.com/office/powerpoint/2010/main" val="914307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308E6D-455F-464D-A1BB-E22DD1D9418C}" type="slidenum">
              <a:rPr lang="en-US" smtClean="0"/>
              <a:t>13</a:t>
            </a:fld>
            <a:endParaRPr lang="en-US"/>
          </a:p>
        </p:txBody>
      </p:sp>
    </p:spTree>
    <p:extLst>
      <p:ext uri="{BB962C8B-B14F-4D97-AF65-F5344CB8AC3E}">
        <p14:creationId xmlns:p14="http://schemas.microsoft.com/office/powerpoint/2010/main" val="624919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a:buChar char="•"/>
            </a:pPr>
            <a:r>
              <a:rPr lang="en-US" sz="1200" kern="1200" dirty="0" smtClean="0">
                <a:solidFill>
                  <a:schemeClr val="tx1"/>
                </a:solidFill>
                <a:effectLst/>
                <a:latin typeface="+mn-lt"/>
                <a:ea typeface="+mn-ea"/>
                <a:cs typeface="+mn-cs"/>
              </a:rPr>
              <a:t>For 108 offers, WTSO failed to report one independent rating</a:t>
            </a:r>
          </a:p>
          <a:p>
            <a:pPr marL="171450" indent="-171450">
              <a:buFont typeface="Arial"/>
              <a:buChar char="•"/>
            </a:pPr>
            <a:r>
              <a:rPr lang="en-US" sz="1200" kern="1200" dirty="0" smtClean="0">
                <a:solidFill>
                  <a:schemeClr val="tx1"/>
                </a:solidFill>
                <a:effectLst/>
                <a:latin typeface="+mn-lt"/>
                <a:ea typeface="+mn-ea"/>
                <a:cs typeface="+mn-cs"/>
              </a:rPr>
              <a:t> For 39 offers, it failed to report two or more ratings.</a:t>
            </a:r>
            <a:endParaRPr lang="en-US" dirty="0" smtClean="0"/>
          </a:p>
          <a:p>
            <a:endParaRPr lang="en-US" dirty="0" smtClean="0"/>
          </a:p>
          <a:p>
            <a:r>
              <a:rPr lang="en-US" dirty="0" smtClean="0"/>
              <a:t>N.B. In 4 cases</a:t>
            </a:r>
            <a:r>
              <a:rPr lang="en-US" baseline="0" dirty="0" smtClean="0"/>
              <a:t>,</a:t>
            </a:r>
            <a:r>
              <a:rPr lang="en-US" dirty="0" smtClean="0"/>
              <a:t> WTSO </a:t>
            </a:r>
            <a:r>
              <a:rPr lang="en-US" u="none" dirty="0" smtClean="0"/>
              <a:t>over-reported</a:t>
            </a:r>
            <a:r>
              <a:rPr lang="en-US" u="none" baseline="0" dirty="0" smtClean="0"/>
              <a:t> independent ratings by reporting ratings for the wrong wine, which in every case was superior to the actual wine being offered for sale. Because the number is so small, I infer accident rather than intent.</a:t>
            </a:r>
          </a:p>
        </p:txBody>
      </p:sp>
      <p:sp>
        <p:nvSpPr>
          <p:cNvPr id="4" name="Slide Number Placeholder 3"/>
          <p:cNvSpPr>
            <a:spLocks noGrp="1"/>
          </p:cNvSpPr>
          <p:nvPr>
            <p:ph type="sldNum" sz="quarter" idx="10"/>
          </p:nvPr>
        </p:nvSpPr>
        <p:spPr/>
        <p:txBody>
          <a:bodyPr/>
          <a:lstStyle/>
          <a:p>
            <a:fld id="{6F308E6D-455F-464D-A1BB-E22DD1D9418C}" type="slidenum">
              <a:rPr lang="en-US" smtClean="0"/>
              <a:t>15</a:t>
            </a:fld>
            <a:endParaRPr lang="en-US"/>
          </a:p>
        </p:txBody>
      </p:sp>
    </p:spTree>
    <p:extLst>
      <p:ext uri="{BB962C8B-B14F-4D97-AF65-F5344CB8AC3E}">
        <p14:creationId xmlns:p14="http://schemas.microsoft.com/office/powerpoint/2010/main" val="1798499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a:buChar char="•"/>
            </a:pPr>
            <a:r>
              <a:rPr lang="en-US" dirty="0" smtClean="0"/>
              <a:t>WHAT DOES THIS</a:t>
            </a:r>
            <a:r>
              <a:rPr lang="en-US" baseline="0" dirty="0" smtClean="0"/>
              <a:t> TABLE SHOW?</a:t>
            </a:r>
          </a:p>
          <a:p>
            <a:pPr marL="628650" lvl="1" indent="-171450">
              <a:buFont typeface="Arial"/>
              <a:buChar char="•"/>
            </a:pPr>
            <a:r>
              <a:rPr lang="en-US" baseline="0" dirty="0" smtClean="0"/>
              <a:t>The columns are the number of ratings available from WS, WA, and ST.</a:t>
            </a:r>
          </a:p>
          <a:p>
            <a:pPr marL="628650" lvl="1" indent="-171450">
              <a:buFont typeface="Arial"/>
              <a:buChar char="•"/>
            </a:pPr>
            <a:r>
              <a:rPr lang="en-US" baseline="0" dirty="0" smtClean="0"/>
              <a:t>The rows are the number of ratings from WS, WA, and ST that WTSO reported.</a:t>
            </a:r>
          </a:p>
          <a:p>
            <a:pPr marL="628650" lvl="1" indent="-171450">
              <a:buFont typeface="Arial"/>
              <a:buChar char="•"/>
            </a:pPr>
            <a:r>
              <a:rPr lang="en-US" dirty="0" smtClean="0"/>
              <a:t>If WTSO reported ratings</a:t>
            </a:r>
            <a:r>
              <a:rPr lang="en-US" baseline="0" dirty="0" smtClean="0"/>
              <a:t> fairly, all the data would be on the green diagonal.</a:t>
            </a:r>
          </a:p>
          <a:p>
            <a:pPr marL="171450" lvl="0" indent="-171450">
              <a:buFont typeface="Arial"/>
              <a:buChar char="•"/>
            </a:pPr>
            <a:r>
              <a:rPr lang="en-US" baseline="0" dirty="0" smtClean="0"/>
              <a:t>WTSO SYSTEMATICALLY EXCLUDES RATINGS</a:t>
            </a:r>
          </a:p>
          <a:p>
            <a:pPr marL="628650" lvl="1" indent="-171450">
              <a:buFont typeface="Arial"/>
              <a:buChar char="•"/>
            </a:pPr>
            <a:r>
              <a:rPr lang="en-US" baseline="0" dirty="0" smtClean="0"/>
              <a:t>These exclusions are in the red cells to the right of the green diagonal.</a:t>
            </a:r>
          </a:p>
          <a:p>
            <a:pPr marL="171450" lvl="0" indent="-171450">
              <a:buFont typeface="Arial"/>
              <a:buChar char="•"/>
            </a:pPr>
            <a:r>
              <a:rPr lang="en-US" baseline="0" dirty="0" smtClean="0"/>
              <a:t>WTSO SYSTEMATICALLY EXCLUDES LOW RATINGS</a:t>
            </a:r>
          </a:p>
          <a:p>
            <a:pPr marL="628650" lvl="1" indent="-171450">
              <a:buFont typeface="Arial"/>
              <a:buChar char="•"/>
            </a:pPr>
            <a:r>
              <a:rPr lang="en-US" baseline="0" dirty="0" smtClean="0"/>
              <a:t>This was evident from the difference in the average rating, two slides ago.</a:t>
            </a:r>
          </a:p>
          <a:p>
            <a:pPr marL="171450" lvl="0" indent="-171450">
              <a:buFont typeface="Arial"/>
              <a:buChar char="•"/>
            </a:pPr>
            <a:r>
              <a:rPr lang="en-US" baseline="0" dirty="0" smtClean="0"/>
              <a:t>WTSO SYSTEMATICALLY EXCLUDES LOW RATINGS BY INTENT</a:t>
            </a:r>
          </a:p>
          <a:p>
            <a:pPr marL="628650" lvl="1" indent="-171450">
              <a:buFont typeface="Arial"/>
              <a:buChar char="•"/>
            </a:pPr>
            <a:r>
              <a:rPr lang="en-US" baseline="0" dirty="0" smtClean="0"/>
              <a:t>The benefit to WTSO is obvious: to portray a wine as better as than it is, and thus worthy a higher price.</a:t>
            </a:r>
          </a:p>
          <a:p>
            <a:pPr marL="628650" lvl="1" indent="-171450">
              <a:buFont typeface="Arial"/>
              <a:buChar char="•"/>
            </a:pPr>
            <a:r>
              <a:rPr lang="en-US" baseline="0" dirty="0" smtClean="0"/>
              <a:t>The nature of WTSO’s exclusions rules out accident or incompetence.</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F308E6D-455F-464D-A1BB-E22DD1D9418C}" type="slidenum">
              <a:rPr lang="en-US" smtClean="0"/>
              <a:t>16</a:t>
            </a:fld>
            <a:endParaRPr lang="en-US"/>
          </a:p>
        </p:txBody>
      </p:sp>
    </p:spTree>
    <p:extLst>
      <p:ext uri="{BB962C8B-B14F-4D97-AF65-F5344CB8AC3E}">
        <p14:creationId xmlns:p14="http://schemas.microsoft.com/office/powerpoint/2010/main" val="3175225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A9A2692E-9AEB-2440-8E21-65300FCE98B1}" type="datetime1">
              <a:rPr lang="en-US" smtClean="0"/>
              <a:t>6/9/11</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B471B216-284B-9343-9491-FD1A4F6C8295}"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50D105-D37A-DA41-98F9-82845A3D836A}" type="datetime1">
              <a:rPr lang="en-US" smtClean="0"/>
              <a:t>6/9/11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71B216-284B-9343-9491-FD1A4F6C82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7BA87D-87B2-0D44-A2F3-9609CD464A74}" type="datetime1">
              <a:rPr lang="en-US" smtClean="0"/>
              <a:t>6/9/11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71B216-284B-9343-9491-FD1A4F6C82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B77170-EF01-4841-9AE8-9EA21D406403}" type="datetime1">
              <a:rPr lang="en-US" smtClean="0"/>
              <a:t>6/9/11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71B216-284B-9343-9491-FD1A4F6C82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0BEE0A-ACAE-2B48-A26D-1E44145399C4}" type="datetime1">
              <a:rPr lang="en-US" smtClean="0"/>
              <a:t>6/9/11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C796AC-9495-CC43-B7C8-707E3F68A3AF}" type="datetime1">
              <a:rPr lang="en-US" smtClean="0"/>
              <a:t>6/9/11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71B216-284B-9343-9491-FD1A4F6C82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0ED3C70-EE3C-BB47-901A-7BD134A3B4C5}" type="datetime1">
              <a:rPr lang="en-US" smtClean="0"/>
              <a:t>6/9/11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471B216-284B-9343-9491-FD1A4F6C82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AACB6A-9B62-6047-8340-5193F0E19CF2}" type="datetime1">
              <a:rPr lang="en-US" smtClean="0"/>
              <a:t>6/9/11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471B216-284B-9343-9491-FD1A4F6C82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9FB58EAD-6B59-F14B-94F5-58BC77A2C32B}" type="datetime1">
              <a:rPr lang="en-US" smtClean="0"/>
              <a:t>6/9/11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471B216-284B-9343-9491-FD1A4F6C8295}"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6E7416-0089-F846-A5D9-7CA26A2A6DF5}" type="datetime1">
              <a:rPr lang="en-US" smtClean="0"/>
              <a:t>6/9/11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71B216-284B-9343-9491-FD1A4F6C82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9E60C53-5476-4548-BE76-E4C711A194B3}" type="datetime1">
              <a:rPr lang="en-US" smtClean="0"/>
              <a:t>6/9/11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71B216-284B-9343-9491-FD1A4F6C8295}"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A9A2692E-9AEB-2440-8E21-65300FCE98B1}" type="datetime1">
              <a:rPr lang="en-US" smtClean="0"/>
              <a:t>6/9/11</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B471B216-284B-9343-9491-FD1A4F6C8295}"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rbbelzer@post.harvard,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rbbelzer@post.harvard.edu"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4" Type="http://schemas.openxmlformats.org/officeDocument/2006/relationships/image" Target="../media/image3.tiff"/><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4.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002302"/>
          </a:xfrm>
        </p:spPr>
        <p:txBody>
          <a:bodyPr>
            <a:normAutofit/>
          </a:bodyPr>
          <a:lstStyle/>
          <a:p>
            <a:r>
              <a:rPr lang="en-US" sz="3200" b="1" dirty="0">
                <a:effectLst/>
              </a:rPr>
              <a:t>Leveraging Consumer Ignorance and Information Search Costs to </a:t>
            </a:r>
            <a:r>
              <a:rPr lang="en-US" sz="3200" b="1" dirty="0" smtClean="0">
                <a:effectLst/>
              </a:rPr>
              <a:t>Increase Profits </a:t>
            </a:r>
            <a:r>
              <a:rPr lang="en-US" sz="3200" b="1" dirty="0">
                <a:effectLst/>
              </a:rPr>
              <a:t>in US Wine ‘Flash Sales’</a:t>
            </a:r>
            <a:r>
              <a:rPr lang="en-US" sz="3200" dirty="0">
                <a:effectLst/>
              </a:rPr>
              <a:t> </a:t>
            </a:r>
            <a:endParaRPr lang="en-US" sz="3200" dirty="0"/>
          </a:p>
        </p:txBody>
      </p:sp>
      <p:sp>
        <p:nvSpPr>
          <p:cNvPr id="3" name="Subtitle 2"/>
          <p:cNvSpPr>
            <a:spLocks noGrp="1"/>
          </p:cNvSpPr>
          <p:nvPr>
            <p:ph type="subTitle" idx="1"/>
          </p:nvPr>
        </p:nvSpPr>
        <p:spPr>
          <a:xfrm>
            <a:off x="1432560" y="2514600"/>
            <a:ext cx="7406640" cy="3533568"/>
          </a:xfrm>
        </p:spPr>
        <p:txBody>
          <a:bodyPr>
            <a:normAutofit/>
          </a:bodyPr>
          <a:lstStyle/>
          <a:p>
            <a:endParaRPr lang="en-US" dirty="0" smtClean="0"/>
          </a:p>
          <a:p>
            <a:r>
              <a:rPr lang="en-US" sz="1800" dirty="0" smtClean="0"/>
              <a:t>Richard B. Belzer</a:t>
            </a:r>
            <a:br>
              <a:rPr lang="en-US" sz="1800" dirty="0" smtClean="0"/>
            </a:br>
            <a:r>
              <a:rPr lang="en-US" sz="1800" dirty="0" smtClean="0"/>
              <a:t>Mount Vernon, VA 22121 USA</a:t>
            </a:r>
            <a:br>
              <a:rPr lang="en-US" sz="1800" dirty="0" smtClean="0"/>
            </a:br>
            <a:r>
              <a:rPr lang="en-US" sz="1800" dirty="0" smtClean="0">
                <a:hlinkClick r:id="rId2"/>
              </a:rPr>
              <a:t>rbbelzer@post.harvard,edu</a:t>
            </a:r>
            <a:r>
              <a:rPr lang="en-US" sz="1800" dirty="0" smtClean="0"/>
              <a:t> </a:t>
            </a:r>
          </a:p>
          <a:p>
            <a:endParaRPr lang="en-US" dirty="0" smtClean="0"/>
          </a:p>
          <a:p>
            <a:endParaRPr lang="en-US" dirty="0"/>
          </a:p>
          <a:p>
            <a:r>
              <a:rPr lang="en-US" sz="1800" dirty="0" smtClean="0"/>
              <a:t>American Association of Wine Economists</a:t>
            </a:r>
            <a:br>
              <a:rPr lang="en-US" sz="1800" dirty="0" smtClean="0"/>
            </a:br>
            <a:r>
              <a:rPr lang="en-US" sz="1800" dirty="0" smtClean="0"/>
              <a:t>24 June 24 2011</a:t>
            </a:r>
            <a:br>
              <a:rPr lang="en-US" sz="1800" dirty="0" smtClean="0"/>
            </a:br>
            <a:r>
              <a:rPr lang="en-US" sz="1800" dirty="0" smtClean="0"/>
              <a:t>Bolzano-Bozen IT</a:t>
            </a:r>
          </a:p>
        </p:txBody>
      </p:sp>
      <p:sp>
        <p:nvSpPr>
          <p:cNvPr id="4" name="Slide Number Placeholder 3"/>
          <p:cNvSpPr>
            <a:spLocks noGrp="1"/>
          </p:cNvSpPr>
          <p:nvPr>
            <p:ph type="sldNum" sz="quarter" idx="12"/>
          </p:nvPr>
        </p:nvSpPr>
        <p:spPr/>
        <p:txBody>
          <a:bodyPr/>
          <a:lstStyle/>
          <a:p>
            <a:pPr algn="r" eaLnBrk="1" latinLnBrk="0" hangingPunct="1"/>
            <a:fld id="{96652B35-718D-4E28-AFEB-B694A3B357E8}" type="slidenum">
              <a:rPr kumimoji="0" lang="en-US" smtClean="0"/>
              <a:pPr algn="r" eaLnBrk="1" latinLnBrk="0" hangingPunct="1"/>
              <a:t>0</a:t>
            </a:fld>
            <a:endParaRPr kumimoji="0" lang="en-US" sz="1800" dirty="0">
              <a:solidFill>
                <a:schemeClr val="bg1"/>
              </a:solidFill>
            </a:endParaRPr>
          </a:p>
        </p:txBody>
      </p:sp>
    </p:spTree>
    <p:extLst>
      <p:ext uri="{BB962C8B-B14F-4D97-AF65-F5344CB8AC3E}">
        <p14:creationId xmlns:p14="http://schemas.microsoft.com/office/powerpoint/2010/main" val="92598870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Caveats</a:t>
            </a:r>
            <a:endParaRPr lang="en-US" dirty="0"/>
          </a:p>
        </p:txBody>
      </p:sp>
      <p:sp>
        <p:nvSpPr>
          <p:cNvPr id="3" name="Content Placeholder 2"/>
          <p:cNvSpPr>
            <a:spLocks noGrp="1"/>
          </p:cNvSpPr>
          <p:nvPr>
            <p:ph idx="1"/>
          </p:nvPr>
        </p:nvSpPr>
        <p:spPr/>
        <p:txBody>
          <a:bodyPr>
            <a:normAutofit fontScale="92500"/>
          </a:bodyPr>
          <a:lstStyle/>
          <a:p>
            <a:r>
              <a:rPr lang="en-US" dirty="0" smtClean="0"/>
              <a:t>Price and ratings data are seriously incomplete, making inferences dicey</a:t>
            </a:r>
          </a:p>
          <a:p>
            <a:pPr lvl="1"/>
            <a:r>
              <a:rPr lang="en-US" dirty="0" smtClean="0"/>
              <a:t>2,500+ offers in my database</a:t>
            </a:r>
          </a:p>
          <a:p>
            <a:pPr lvl="1"/>
            <a:r>
              <a:rPr lang="en-US" dirty="0" smtClean="0"/>
              <a:t>423 offers in my sample</a:t>
            </a:r>
          </a:p>
          <a:p>
            <a:pPr lvl="1"/>
            <a:r>
              <a:rPr lang="en-US" dirty="0" smtClean="0"/>
              <a:t>260 offers have complete price and ratings data; regression analyses are based on this subsample</a:t>
            </a:r>
          </a:p>
          <a:p>
            <a:r>
              <a:rPr lang="en-US" dirty="0" smtClean="0"/>
              <a:t>Unknowns: known and unknown</a:t>
            </a:r>
          </a:p>
          <a:p>
            <a:pPr lvl="1"/>
            <a:r>
              <a:rPr lang="en-US" dirty="0" smtClean="0"/>
              <a:t>Is WTSO representative of the flash sale market?</a:t>
            </a:r>
          </a:p>
          <a:p>
            <a:pPr lvl="1"/>
            <a:r>
              <a:rPr lang="en-US" dirty="0" smtClean="0"/>
              <a:t>Is the sample representative of WTSO?</a:t>
            </a:r>
          </a:p>
          <a:p>
            <a:pPr lvl="1"/>
            <a:r>
              <a:rPr lang="en-US" dirty="0" smtClean="0"/>
              <a:t>Is the subsample representative of the sample?</a:t>
            </a:r>
          </a:p>
          <a:p>
            <a:pPr lvl="1"/>
            <a:endParaRPr lang="en-US" dirty="0"/>
          </a:p>
        </p:txBody>
      </p:sp>
      <p:sp>
        <p:nvSpPr>
          <p:cNvPr id="4" name="Slide Number Placeholder 3"/>
          <p:cNvSpPr>
            <a:spLocks noGrp="1"/>
          </p:cNvSpPr>
          <p:nvPr>
            <p:ph type="sldNum" sz="quarter" idx="12"/>
          </p:nvPr>
        </p:nvSpPr>
        <p:spPr/>
        <p:txBody>
          <a:bodyPr/>
          <a:lstStyle/>
          <a:p>
            <a:fld id="{B471B216-284B-9343-9491-FD1A4F6C8295}" type="slidenum">
              <a:rPr lang="en-US" smtClean="0"/>
              <a:pPr/>
              <a:t>9</a:t>
            </a:fld>
            <a:endParaRPr lang="en-US" dirty="0"/>
          </a:p>
        </p:txBody>
      </p:sp>
    </p:spTree>
    <p:extLst>
      <p:ext uri="{BB962C8B-B14F-4D97-AF65-F5344CB8AC3E}">
        <p14:creationId xmlns:p14="http://schemas.microsoft.com/office/powerpoint/2010/main" val="3812708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Disinformation about price</a:t>
            </a:r>
            <a:endParaRPr lang="en-US" dirty="0"/>
          </a:p>
        </p:txBody>
      </p:sp>
      <p:sp>
        <p:nvSpPr>
          <p:cNvPr id="5" name="Text Placeholder 4"/>
          <p:cNvSpPr>
            <a:spLocks noGrp="1"/>
          </p:cNvSpPr>
          <p:nvPr>
            <p:ph type="body" idx="1"/>
          </p:nvPr>
        </p:nvSpPr>
        <p:spPr/>
        <p:txBody>
          <a:bodyPr/>
          <a:lstStyle/>
          <a:p>
            <a:endParaRPr lang="en-US"/>
          </a:p>
        </p:txBody>
      </p:sp>
      <p:sp>
        <p:nvSpPr>
          <p:cNvPr id="2" name="Slide Number Placeholder 1"/>
          <p:cNvSpPr>
            <a:spLocks noGrp="1"/>
          </p:cNvSpPr>
          <p:nvPr>
            <p:ph type="sldNum" sz="quarter" idx="12"/>
          </p:nvPr>
        </p:nvSpPr>
        <p:spPr/>
        <p:txBody>
          <a:bodyPr/>
          <a:lstStyle/>
          <a:p>
            <a:fld id="{96652B35-718D-4E28-AFEB-B694A3B357E8}" type="slidenum">
              <a:rPr kumimoji="0" lang="en-US" smtClean="0"/>
              <a:pPr/>
              <a:t>10</a:t>
            </a:fld>
            <a:endParaRPr kumimoji="0" lang="en-US" dirty="0"/>
          </a:p>
        </p:txBody>
      </p:sp>
    </p:spTree>
    <p:extLst>
      <p:ext uri="{BB962C8B-B14F-4D97-AF65-F5344CB8AC3E}">
        <p14:creationId xmlns:p14="http://schemas.microsoft.com/office/powerpoint/2010/main" val="743374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Statistics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91667438"/>
              </p:ext>
            </p:extLst>
          </p:nvPr>
        </p:nvGraphicFramePr>
        <p:xfrm>
          <a:off x="1280160" y="1828800"/>
          <a:ext cx="7499352" cy="4082627"/>
        </p:xfrm>
        <a:graphic>
          <a:graphicData uri="http://schemas.openxmlformats.org/drawingml/2006/table">
            <a:tbl>
              <a:tblPr firstRow="1" bandRow="1">
                <a:tableStyleId>{21E4AEA4-8DFA-4A89-87EB-49C32662AFE0}</a:tableStyleId>
              </a:tblPr>
              <a:tblGrid>
                <a:gridCol w="838200"/>
                <a:gridCol w="825500"/>
                <a:gridCol w="1282700"/>
                <a:gridCol w="1549400"/>
                <a:gridCol w="1600200"/>
                <a:gridCol w="1403352"/>
              </a:tblGrid>
              <a:tr h="1524000">
                <a:tc gridSpan="2">
                  <a:txBody>
                    <a:bodyPr/>
                    <a:lstStyle/>
                    <a:p>
                      <a:pPr marL="0" marR="0">
                        <a:spcBef>
                          <a:spcPts val="100"/>
                        </a:spcBef>
                        <a:spcAft>
                          <a:spcPts val="100"/>
                        </a:spcAft>
                      </a:pPr>
                      <a:r>
                        <a:rPr lang="en-US" sz="2000" dirty="0">
                          <a:effectLst/>
                        </a:rPr>
                        <a:t> </a:t>
                      </a:r>
                      <a:endParaRPr lang="en-US" sz="2000" dirty="0">
                        <a:effectLst/>
                        <a:latin typeface="Cambria"/>
                        <a:ea typeface="ＭＳ 明朝"/>
                        <a:cs typeface="Times New Roman"/>
                      </a:endParaRPr>
                    </a:p>
                  </a:txBody>
                  <a:tcPr marT="91440" marB="91440" anchor="ctr"/>
                </a:tc>
                <a:tc hMerge="1">
                  <a:txBody>
                    <a:bodyPr/>
                    <a:lstStyle/>
                    <a:p>
                      <a:endParaRPr lang="en-US"/>
                    </a:p>
                  </a:txBody>
                  <a:tcPr/>
                </a:tc>
                <a:tc>
                  <a:txBody>
                    <a:bodyPr/>
                    <a:lstStyle/>
                    <a:p>
                      <a:pPr marL="0" marR="0" algn="ctr">
                        <a:spcBef>
                          <a:spcPts val="100"/>
                        </a:spcBef>
                        <a:spcAft>
                          <a:spcPts val="100"/>
                        </a:spcAft>
                      </a:pPr>
                      <a:r>
                        <a:rPr lang="en-US" sz="2000" dirty="0">
                          <a:effectLst/>
                        </a:rPr>
                        <a:t>WTSO</a:t>
                      </a:r>
                      <a:br>
                        <a:rPr lang="en-US" sz="2000" dirty="0">
                          <a:effectLst/>
                        </a:rPr>
                      </a:br>
                      <a:r>
                        <a:rPr lang="en-US" sz="2000" dirty="0">
                          <a:effectLst/>
                        </a:rPr>
                        <a:t> 'Original Price' </a:t>
                      </a:r>
                      <a:r>
                        <a:rPr lang="en-US" sz="2000" dirty="0" smtClean="0">
                          <a:effectLst/>
                        </a:rPr>
                        <a:t/>
                      </a:r>
                      <a:br>
                        <a:rPr lang="en-US" sz="2000" dirty="0" smtClean="0">
                          <a:effectLst/>
                        </a:rPr>
                      </a:br>
                      <a:r>
                        <a:rPr lang="en-US" sz="2000" dirty="0" smtClean="0">
                          <a:effectLst/>
                        </a:rPr>
                        <a:t>(</a:t>
                      </a:r>
                      <a:r>
                        <a:rPr lang="en-US" sz="2000" dirty="0">
                          <a:effectLst/>
                        </a:rPr>
                        <a:t>$</a:t>
                      </a:r>
                      <a:r>
                        <a:rPr lang="en-US" sz="2000" dirty="0" smtClean="0">
                          <a:effectLst/>
                        </a:rPr>
                        <a:t>)</a:t>
                      </a:r>
                      <a:endParaRPr lang="en-US" sz="2000" dirty="0">
                        <a:effectLst/>
                        <a:latin typeface="Cambria"/>
                        <a:ea typeface="ＭＳ 明朝"/>
                        <a:cs typeface="Times New Roman"/>
                      </a:endParaRPr>
                    </a:p>
                  </a:txBody>
                  <a:tcPr marT="91440" marB="91440" anchor="b"/>
                </a:tc>
                <a:tc>
                  <a:txBody>
                    <a:bodyPr/>
                    <a:lstStyle/>
                    <a:p>
                      <a:pPr marL="0" marR="0" algn="ctr">
                        <a:spcBef>
                          <a:spcPts val="100"/>
                        </a:spcBef>
                        <a:spcAft>
                          <a:spcPts val="100"/>
                        </a:spcAft>
                      </a:pPr>
                      <a:r>
                        <a:rPr lang="en-US" sz="2000" dirty="0">
                          <a:effectLst/>
                        </a:rPr>
                        <a:t>Average Reported Release Price</a:t>
                      </a:r>
                      <a:br>
                        <a:rPr lang="en-US" sz="2000" dirty="0">
                          <a:effectLst/>
                        </a:rPr>
                      </a:br>
                      <a:r>
                        <a:rPr lang="en-US" sz="2000" dirty="0">
                          <a:effectLst/>
                        </a:rPr>
                        <a:t>($)</a:t>
                      </a:r>
                      <a:endParaRPr lang="en-US" sz="2000" dirty="0">
                        <a:effectLst/>
                        <a:latin typeface="Cambria"/>
                        <a:ea typeface="ＭＳ 明朝"/>
                        <a:cs typeface="Times New Roman"/>
                      </a:endParaRPr>
                    </a:p>
                  </a:txBody>
                  <a:tcPr marT="91440" marB="91440" anchor="b"/>
                </a:tc>
                <a:tc>
                  <a:txBody>
                    <a:bodyPr/>
                    <a:lstStyle/>
                    <a:p>
                      <a:pPr marL="0" marR="0" algn="ctr">
                        <a:spcBef>
                          <a:spcPts val="100"/>
                        </a:spcBef>
                        <a:spcAft>
                          <a:spcPts val="100"/>
                        </a:spcAft>
                      </a:pPr>
                      <a:r>
                        <a:rPr lang="en-US" sz="2000" dirty="0" smtClean="0">
                          <a:effectLst/>
                        </a:rPr>
                        <a:t>Prevailing</a:t>
                      </a:r>
                      <a:br>
                        <a:rPr lang="en-US" sz="2000" dirty="0" smtClean="0">
                          <a:effectLst/>
                        </a:rPr>
                      </a:br>
                      <a:r>
                        <a:rPr lang="en-US" sz="2000" dirty="0" smtClean="0">
                          <a:effectLst/>
                        </a:rPr>
                        <a:t>Market</a:t>
                      </a:r>
                      <a:br>
                        <a:rPr lang="en-US" sz="2000" dirty="0" smtClean="0">
                          <a:effectLst/>
                        </a:rPr>
                      </a:br>
                      <a:r>
                        <a:rPr lang="en-US" sz="2000" dirty="0" smtClean="0">
                          <a:effectLst/>
                        </a:rPr>
                        <a:t>Price**</a:t>
                      </a:r>
                      <a:br>
                        <a:rPr lang="en-US" sz="2000" dirty="0" smtClean="0">
                          <a:effectLst/>
                        </a:rPr>
                      </a:br>
                      <a:r>
                        <a:rPr lang="en-US" sz="2000" dirty="0" smtClean="0">
                          <a:effectLst/>
                        </a:rPr>
                        <a:t>(</a:t>
                      </a:r>
                      <a:r>
                        <a:rPr lang="en-US" sz="2000" dirty="0">
                          <a:effectLst/>
                        </a:rPr>
                        <a:t>$)</a:t>
                      </a:r>
                      <a:endParaRPr lang="en-US" sz="2000" dirty="0">
                        <a:effectLst/>
                        <a:latin typeface="Cambria"/>
                        <a:ea typeface="ＭＳ 明朝"/>
                        <a:cs typeface="Times New Roman"/>
                      </a:endParaRPr>
                    </a:p>
                  </a:txBody>
                  <a:tcPr marT="91440" marB="91440" anchor="b"/>
                </a:tc>
                <a:tc>
                  <a:txBody>
                    <a:bodyPr/>
                    <a:lstStyle/>
                    <a:p>
                      <a:pPr marL="0" marR="0" algn="ctr">
                        <a:spcBef>
                          <a:spcPts val="100"/>
                        </a:spcBef>
                        <a:spcAft>
                          <a:spcPts val="100"/>
                        </a:spcAft>
                      </a:pPr>
                      <a:r>
                        <a:rPr lang="en-US" sz="2000" dirty="0">
                          <a:effectLst/>
                        </a:rPr>
                        <a:t>WTSO</a:t>
                      </a:r>
                      <a:br>
                        <a:rPr lang="en-US" sz="2000" dirty="0">
                          <a:effectLst/>
                        </a:rPr>
                      </a:br>
                      <a:r>
                        <a:rPr lang="en-US" sz="2000" dirty="0">
                          <a:effectLst/>
                        </a:rPr>
                        <a:t>Sale Price ($)</a:t>
                      </a:r>
                      <a:endParaRPr lang="en-US" sz="2000" dirty="0">
                        <a:effectLst/>
                        <a:latin typeface="Cambria"/>
                        <a:ea typeface="ＭＳ 明朝"/>
                        <a:cs typeface="Times New Roman"/>
                      </a:endParaRPr>
                    </a:p>
                  </a:txBody>
                  <a:tcPr marT="91440" marB="91440" anchor="b"/>
                </a:tc>
              </a:tr>
              <a:tr h="370840">
                <a:tc rowSpan="2">
                  <a:txBody>
                    <a:bodyPr/>
                    <a:lstStyle/>
                    <a:p>
                      <a:pPr marL="0" marR="0" algn="ctr">
                        <a:spcBef>
                          <a:spcPts val="100"/>
                        </a:spcBef>
                        <a:spcAft>
                          <a:spcPts val="100"/>
                        </a:spcAft>
                      </a:pPr>
                      <a:r>
                        <a:rPr lang="en-US" sz="2000" dirty="0">
                          <a:effectLst/>
                        </a:rPr>
                        <a:t>N</a:t>
                      </a:r>
                      <a:endParaRPr lang="en-US" sz="2000" dirty="0">
                        <a:effectLst/>
                        <a:latin typeface="Cambria"/>
                        <a:ea typeface="ＭＳ 明朝"/>
                        <a:cs typeface="Times New Roman"/>
                      </a:endParaRPr>
                    </a:p>
                  </a:txBody>
                  <a:tcPr marL="0" marR="0" marT="0" marB="0"/>
                </a:tc>
                <a:tc>
                  <a:txBody>
                    <a:bodyPr/>
                    <a:lstStyle/>
                    <a:p>
                      <a:pPr marL="0" marR="0">
                        <a:spcBef>
                          <a:spcPts val="100"/>
                        </a:spcBef>
                        <a:spcAft>
                          <a:spcPts val="100"/>
                        </a:spcAft>
                      </a:pPr>
                      <a:r>
                        <a:rPr lang="en-US" sz="2000" dirty="0">
                          <a:effectLst/>
                        </a:rPr>
                        <a:t>Valid</a:t>
                      </a:r>
                      <a:endParaRPr lang="en-US" sz="2000" dirty="0">
                        <a:effectLst/>
                        <a:latin typeface="Cambria"/>
                        <a:ea typeface="ＭＳ 明朝"/>
                        <a:cs typeface="Times New Roman"/>
                      </a:endParaRPr>
                    </a:p>
                  </a:txBody>
                  <a:tcPr marL="0" marR="0" marT="0" marB="0"/>
                </a:tc>
                <a:tc>
                  <a:txBody>
                    <a:bodyPr/>
                    <a:lstStyle/>
                    <a:p>
                      <a:pPr marL="0" marR="0" algn="r">
                        <a:spcBef>
                          <a:spcPts val="100"/>
                        </a:spcBef>
                        <a:spcAft>
                          <a:spcPts val="100"/>
                        </a:spcAft>
                      </a:pPr>
                      <a:r>
                        <a:rPr lang="en-US" sz="2000">
                          <a:effectLst/>
                        </a:rPr>
                        <a:t>422</a:t>
                      </a:r>
                      <a:endParaRPr lang="en-US" sz="2000">
                        <a:effectLst/>
                        <a:latin typeface="Cambria"/>
                        <a:ea typeface="ＭＳ 明朝"/>
                        <a:cs typeface="Times New Roman"/>
                      </a:endParaRPr>
                    </a:p>
                  </a:txBody>
                  <a:tcPr marL="0" marT="0" marB="0"/>
                </a:tc>
                <a:tc>
                  <a:txBody>
                    <a:bodyPr/>
                    <a:lstStyle/>
                    <a:p>
                      <a:pPr marL="0" marR="0" algn="r">
                        <a:spcBef>
                          <a:spcPts val="100"/>
                        </a:spcBef>
                        <a:spcAft>
                          <a:spcPts val="100"/>
                        </a:spcAft>
                      </a:pPr>
                      <a:r>
                        <a:rPr lang="en-US" sz="2000">
                          <a:effectLst/>
                        </a:rPr>
                        <a:t>256</a:t>
                      </a:r>
                      <a:endParaRPr lang="en-US" sz="2000">
                        <a:effectLst/>
                        <a:latin typeface="Cambria"/>
                        <a:ea typeface="ＭＳ 明朝"/>
                        <a:cs typeface="Times New Roman"/>
                      </a:endParaRPr>
                    </a:p>
                  </a:txBody>
                  <a:tcPr marL="0" marT="0" marB="0"/>
                </a:tc>
                <a:tc>
                  <a:txBody>
                    <a:bodyPr/>
                    <a:lstStyle/>
                    <a:p>
                      <a:pPr marL="0" marR="0" algn="r">
                        <a:spcBef>
                          <a:spcPts val="100"/>
                        </a:spcBef>
                        <a:spcAft>
                          <a:spcPts val="100"/>
                        </a:spcAft>
                      </a:pPr>
                      <a:r>
                        <a:rPr lang="en-US" sz="2000">
                          <a:effectLst/>
                        </a:rPr>
                        <a:t>421</a:t>
                      </a:r>
                      <a:endParaRPr lang="en-US" sz="2000">
                        <a:effectLst/>
                        <a:latin typeface="Cambria"/>
                        <a:ea typeface="ＭＳ 明朝"/>
                        <a:cs typeface="Times New Roman"/>
                      </a:endParaRPr>
                    </a:p>
                  </a:txBody>
                  <a:tcPr marL="0" marT="0" marB="0"/>
                </a:tc>
                <a:tc>
                  <a:txBody>
                    <a:bodyPr/>
                    <a:lstStyle/>
                    <a:p>
                      <a:pPr marL="0" marR="0" algn="r">
                        <a:spcBef>
                          <a:spcPts val="100"/>
                        </a:spcBef>
                        <a:spcAft>
                          <a:spcPts val="100"/>
                        </a:spcAft>
                      </a:pPr>
                      <a:r>
                        <a:rPr lang="en-US" sz="2000">
                          <a:effectLst/>
                        </a:rPr>
                        <a:t>422</a:t>
                      </a:r>
                      <a:endParaRPr lang="en-US" sz="2000">
                        <a:effectLst/>
                        <a:latin typeface="Cambria"/>
                        <a:ea typeface="ＭＳ 明朝"/>
                        <a:cs typeface="Times New Roman"/>
                      </a:endParaRPr>
                    </a:p>
                  </a:txBody>
                  <a:tcPr marL="0" marT="0" marB="0"/>
                </a:tc>
              </a:tr>
              <a:tr h="370840">
                <a:tc vMerge="1">
                  <a:txBody>
                    <a:bodyPr/>
                    <a:lstStyle/>
                    <a:p>
                      <a:endParaRPr lang="en-US"/>
                    </a:p>
                  </a:txBody>
                  <a:tcPr/>
                </a:tc>
                <a:tc>
                  <a:txBody>
                    <a:bodyPr/>
                    <a:lstStyle/>
                    <a:p>
                      <a:pPr marL="0" marR="0">
                        <a:spcBef>
                          <a:spcPts val="100"/>
                        </a:spcBef>
                        <a:spcAft>
                          <a:spcPts val="100"/>
                        </a:spcAft>
                      </a:pPr>
                      <a:r>
                        <a:rPr lang="en-US" sz="2000">
                          <a:effectLst/>
                        </a:rPr>
                        <a:t>Missing</a:t>
                      </a:r>
                      <a:endParaRPr lang="en-US" sz="2000">
                        <a:effectLst/>
                        <a:latin typeface="Cambria"/>
                        <a:ea typeface="ＭＳ 明朝"/>
                        <a:cs typeface="Times New Roman"/>
                      </a:endParaRPr>
                    </a:p>
                  </a:txBody>
                  <a:tcPr marL="0" marR="0" marT="0" marB="0"/>
                </a:tc>
                <a:tc>
                  <a:txBody>
                    <a:bodyPr/>
                    <a:lstStyle/>
                    <a:p>
                      <a:pPr marL="0" marR="0" algn="r">
                        <a:spcBef>
                          <a:spcPts val="100"/>
                        </a:spcBef>
                        <a:spcAft>
                          <a:spcPts val="100"/>
                        </a:spcAft>
                      </a:pPr>
                      <a:r>
                        <a:rPr lang="en-US" sz="2000">
                          <a:effectLst/>
                        </a:rPr>
                        <a:t>0</a:t>
                      </a:r>
                      <a:endParaRPr lang="en-US" sz="2000">
                        <a:effectLst/>
                        <a:latin typeface="Cambria"/>
                        <a:ea typeface="ＭＳ 明朝"/>
                        <a:cs typeface="Times New Roman"/>
                      </a:endParaRPr>
                    </a:p>
                  </a:txBody>
                  <a:tcPr marL="0" marT="0" marB="0"/>
                </a:tc>
                <a:tc>
                  <a:txBody>
                    <a:bodyPr/>
                    <a:lstStyle/>
                    <a:p>
                      <a:pPr marL="0" marR="0" algn="r">
                        <a:spcBef>
                          <a:spcPts val="100"/>
                        </a:spcBef>
                        <a:spcAft>
                          <a:spcPts val="100"/>
                        </a:spcAft>
                      </a:pPr>
                      <a:r>
                        <a:rPr lang="en-US" sz="2000">
                          <a:effectLst/>
                        </a:rPr>
                        <a:t>166</a:t>
                      </a:r>
                      <a:endParaRPr lang="en-US" sz="2000">
                        <a:effectLst/>
                        <a:latin typeface="Cambria"/>
                        <a:ea typeface="ＭＳ 明朝"/>
                        <a:cs typeface="Times New Roman"/>
                      </a:endParaRPr>
                    </a:p>
                  </a:txBody>
                  <a:tcPr marL="0" marT="0" marB="0"/>
                </a:tc>
                <a:tc>
                  <a:txBody>
                    <a:bodyPr/>
                    <a:lstStyle/>
                    <a:p>
                      <a:pPr marL="0" marR="0" algn="r">
                        <a:spcBef>
                          <a:spcPts val="100"/>
                        </a:spcBef>
                        <a:spcAft>
                          <a:spcPts val="100"/>
                        </a:spcAft>
                      </a:pPr>
                      <a:r>
                        <a:rPr lang="en-US" sz="2000">
                          <a:effectLst/>
                        </a:rPr>
                        <a:t>1</a:t>
                      </a:r>
                      <a:endParaRPr lang="en-US" sz="2000">
                        <a:effectLst/>
                        <a:latin typeface="Cambria"/>
                        <a:ea typeface="ＭＳ 明朝"/>
                        <a:cs typeface="Times New Roman"/>
                      </a:endParaRPr>
                    </a:p>
                  </a:txBody>
                  <a:tcPr marL="0" marT="0" marB="0"/>
                </a:tc>
                <a:tc>
                  <a:txBody>
                    <a:bodyPr/>
                    <a:lstStyle/>
                    <a:p>
                      <a:pPr marL="0" marR="0" algn="r">
                        <a:spcBef>
                          <a:spcPts val="100"/>
                        </a:spcBef>
                        <a:spcAft>
                          <a:spcPts val="100"/>
                        </a:spcAft>
                      </a:pPr>
                      <a:r>
                        <a:rPr lang="en-US" sz="2000">
                          <a:effectLst/>
                        </a:rPr>
                        <a:t>0</a:t>
                      </a:r>
                      <a:endParaRPr lang="en-US" sz="2000">
                        <a:effectLst/>
                        <a:latin typeface="Cambria"/>
                        <a:ea typeface="ＭＳ 明朝"/>
                        <a:cs typeface="Times New Roman"/>
                      </a:endParaRPr>
                    </a:p>
                  </a:txBody>
                  <a:tcPr marL="0" marT="0" marB="0"/>
                </a:tc>
              </a:tr>
              <a:tr h="370840">
                <a:tc gridSpan="2">
                  <a:txBody>
                    <a:bodyPr/>
                    <a:lstStyle/>
                    <a:p>
                      <a:pPr marL="0" marR="0">
                        <a:spcBef>
                          <a:spcPts val="100"/>
                        </a:spcBef>
                        <a:spcAft>
                          <a:spcPts val="100"/>
                        </a:spcAft>
                      </a:pPr>
                      <a:r>
                        <a:rPr lang="en-US" sz="2000">
                          <a:effectLst/>
                        </a:rPr>
                        <a:t>Mean</a:t>
                      </a:r>
                      <a:endParaRPr lang="en-US" sz="2000">
                        <a:effectLst/>
                        <a:latin typeface="Cambria"/>
                        <a:ea typeface="ＭＳ 明朝"/>
                        <a:cs typeface="Times New Roman"/>
                      </a:endParaRPr>
                    </a:p>
                  </a:txBody>
                  <a:tcPr marL="0" marR="0" marT="0" marB="0"/>
                </a:tc>
                <a:tc hMerge="1">
                  <a:txBody>
                    <a:bodyPr/>
                    <a:lstStyle/>
                    <a:p>
                      <a:endParaRPr lang="en-US"/>
                    </a:p>
                  </a:txBody>
                  <a:tcPr/>
                </a:tc>
                <a:tc>
                  <a:txBody>
                    <a:bodyPr/>
                    <a:lstStyle/>
                    <a:p>
                      <a:pPr marL="0" marR="0" algn="r">
                        <a:spcBef>
                          <a:spcPts val="100"/>
                        </a:spcBef>
                        <a:spcAft>
                          <a:spcPts val="100"/>
                        </a:spcAft>
                      </a:pPr>
                      <a:r>
                        <a:rPr lang="en-US" sz="2000">
                          <a:effectLst/>
                        </a:rPr>
                        <a:t>$58.00</a:t>
                      </a:r>
                      <a:endParaRPr lang="en-US" sz="2000">
                        <a:effectLst/>
                        <a:latin typeface="Cambria"/>
                        <a:ea typeface="ＭＳ 明朝"/>
                        <a:cs typeface="Times New Roman"/>
                      </a:endParaRPr>
                    </a:p>
                  </a:txBody>
                  <a:tcPr marL="0" marT="0" marB="0"/>
                </a:tc>
                <a:tc>
                  <a:txBody>
                    <a:bodyPr/>
                    <a:lstStyle/>
                    <a:p>
                      <a:pPr marL="0" marR="0" algn="r">
                        <a:spcBef>
                          <a:spcPts val="100"/>
                        </a:spcBef>
                        <a:spcAft>
                          <a:spcPts val="100"/>
                        </a:spcAft>
                      </a:pPr>
                      <a:r>
                        <a:rPr lang="en-US" sz="2000">
                          <a:effectLst/>
                        </a:rPr>
                        <a:t>$59.76</a:t>
                      </a:r>
                      <a:endParaRPr lang="en-US" sz="2000">
                        <a:effectLst/>
                        <a:latin typeface="Cambria"/>
                        <a:ea typeface="ＭＳ 明朝"/>
                        <a:cs typeface="Times New Roman"/>
                      </a:endParaRPr>
                    </a:p>
                  </a:txBody>
                  <a:tcPr marL="0" marT="0" marB="0"/>
                </a:tc>
                <a:tc>
                  <a:txBody>
                    <a:bodyPr/>
                    <a:lstStyle/>
                    <a:p>
                      <a:pPr marL="0" marR="0" algn="r">
                        <a:spcBef>
                          <a:spcPts val="100"/>
                        </a:spcBef>
                        <a:spcAft>
                          <a:spcPts val="100"/>
                        </a:spcAft>
                      </a:pPr>
                      <a:r>
                        <a:rPr lang="en-US" sz="2000">
                          <a:effectLst/>
                        </a:rPr>
                        <a:t>$46.90</a:t>
                      </a:r>
                      <a:endParaRPr lang="en-US" sz="2000">
                        <a:effectLst/>
                        <a:latin typeface="Cambria"/>
                        <a:ea typeface="ＭＳ 明朝"/>
                        <a:cs typeface="Times New Roman"/>
                      </a:endParaRPr>
                    </a:p>
                  </a:txBody>
                  <a:tcPr marL="0" marT="0" marB="0"/>
                </a:tc>
                <a:tc>
                  <a:txBody>
                    <a:bodyPr/>
                    <a:lstStyle/>
                    <a:p>
                      <a:pPr marL="0" marR="0" algn="r">
                        <a:spcBef>
                          <a:spcPts val="100"/>
                        </a:spcBef>
                        <a:spcAft>
                          <a:spcPts val="100"/>
                        </a:spcAft>
                      </a:pPr>
                      <a:r>
                        <a:rPr lang="en-US" sz="2000">
                          <a:effectLst/>
                        </a:rPr>
                        <a:t>$28.78</a:t>
                      </a:r>
                      <a:endParaRPr lang="en-US" sz="2000">
                        <a:effectLst/>
                        <a:latin typeface="Cambria"/>
                        <a:ea typeface="ＭＳ 明朝"/>
                        <a:cs typeface="Times New Roman"/>
                      </a:endParaRPr>
                    </a:p>
                  </a:txBody>
                  <a:tcPr marL="0" marT="0" marB="0"/>
                </a:tc>
              </a:tr>
              <a:tr h="370840">
                <a:tc gridSpan="2">
                  <a:txBody>
                    <a:bodyPr/>
                    <a:lstStyle/>
                    <a:p>
                      <a:pPr marL="0" marR="0">
                        <a:spcBef>
                          <a:spcPts val="100"/>
                        </a:spcBef>
                        <a:spcAft>
                          <a:spcPts val="100"/>
                        </a:spcAft>
                      </a:pPr>
                      <a:r>
                        <a:rPr lang="en-US" sz="2000">
                          <a:effectLst/>
                        </a:rPr>
                        <a:t>Median</a:t>
                      </a:r>
                      <a:endParaRPr lang="en-US" sz="2000">
                        <a:effectLst/>
                        <a:latin typeface="Cambria"/>
                        <a:ea typeface="ＭＳ 明朝"/>
                        <a:cs typeface="Times New Roman"/>
                      </a:endParaRPr>
                    </a:p>
                  </a:txBody>
                  <a:tcPr marL="0" marR="0" marT="0" marB="0"/>
                </a:tc>
                <a:tc hMerge="1">
                  <a:txBody>
                    <a:bodyPr/>
                    <a:lstStyle/>
                    <a:p>
                      <a:endParaRPr lang="en-US"/>
                    </a:p>
                  </a:txBody>
                  <a:tcPr/>
                </a:tc>
                <a:tc>
                  <a:txBody>
                    <a:bodyPr/>
                    <a:lstStyle/>
                    <a:p>
                      <a:pPr marL="0" marR="0" algn="r">
                        <a:spcBef>
                          <a:spcPts val="100"/>
                        </a:spcBef>
                        <a:spcAft>
                          <a:spcPts val="100"/>
                        </a:spcAft>
                      </a:pPr>
                      <a:r>
                        <a:rPr lang="en-US" sz="2000">
                          <a:effectLst/>
                        </a:rPr>
                        <a:t>$39.99</a:t>
                      </a:r>
                      <a:endParaRPr lang="en-US" sz="2000">
                        <a:effectLst/>
                        <a:latin typeface="Cambria"/>
                        <a:ea typeface="ＭＳ 明朝"/>
                        <a:cs typeface="Times New Roman"/>
                      </a:endParaRPr>
                    </a:p>
                  </a:txBody>
                  <a:tcPr marL="0" marT="0" marB="0"/>
                </a:tc>
                <a:tc>
                  <a:txBody>
                    <a:bodyPr/>
                    <a:lstStyle/>
                    <a:p>
                      <a:pPr marL="0" marR="0" algn="r">
                        <a:spcBef>
                          <a:spcPts val="100"/>
                        </a:spcBef>
                        <a:spcAft>
                          <a:spcPts val="100"/>
                        </a:spcAft>
                      </a:pPr>
                      <a:r>
                        <a:rPr lang="en-US" sz="2000">
                          <a:effectLst/>
                        </a:rPr>
                        <a:t>$45.25</a:t>
                      </a:r>
                      <a:endParaRPr lang="en-US" sz="2000">
                        <a:effectLst/>
                        <a:latin typeface="Cambria"/>
                        <a:ea typeface="ＭＳ 明朝"/>
                        <a:cs typeface="Times New Roman"/>
                      </a:endParaRPr>
                    </a:p>
                  </a:txBody>
                  <a:tcPr marL="0" marT="0" marB="0"/>
                </a:tc>
                <a:tc>
                  <a:txBody>
                    <a:bodyPr/>
                    <a:lstStyle/>
                    <a:p>
                      <a:pPr marL="0" marR="0" algn="r">
                        <a:spcBef>
                          <a:spcPts val="100"/>
                        </a:spcBef>
                        <a:spcAft>
                          <a:spcPts val="100"/>
                        </a:spcAft>
                      </a:pPr>
                      <a:r>
                        <a:rPr lang="en-US" sz="2000">
                          <a:effectLst/>
                        </a:rPr>
                        <a:t>$34.12</a:t>
                      </a:r>
                      <a:endParaRPr lang="en-US" sz="2000">
                        <a:effectLst/>
                        <a:latin typeface="Cambria"/>
                        <a:ea typeface="ＭＳ 明朝"/>
                        <a:cs typeface="Times New Roman"/>
                      </a:endParaRPr>
                    </a:p>
                  </a:txBody>
                  <a:tcPr marL="0" marT="0" marB="0"/>
                </a:tc>
                <a:tc>
                  <a:txBody>
                    <a:bodyPr/>
                    <a:lstStyle/>
                    <a:p>
                      <a:pPr marL="0" marR="0" algn="r">
                        <a:spcBef>
                          <a:spcPts val="100"/>
                        </a:spcBef>
                        <a:spcAft>
                          <a:spcPts val="100"/>
                        </a:spcAft>
                      </a:pPr>
                      <a:r>
                        <a:rPr lang="en-US" sz="2000">
                          <a:effectLst/>
                        </a:rPr>
                        <a:t>$19.99</a:t>
                      </a:r>
                      <a:endParaRPr lang="en-US" sz="2000">
                        <a:effectLst/>
                        <a:latin typeface="Cambria"/>
                        <a:ea typeface="ＭＳ 明朝"/>
                        <a:cs typeface="Times New Roman"/>
                      </a:endParaRPr>
                    </a:p>
                  </a:txBody>
                  <a:tcPr marL="0" marT="0" marB="0"/>
                </a:tc>
              </a:tr>
              <a:tr h="370840">
                <a:tc gridSpan="2">
                  <a:txBody>
                    <a:bodyPr/>
                    <a:lstStyle/>
                    <a:p>
                      <a:pPr marL="0" marR="0">
                        <a:spcBef>
                          <a:spcPts val="100"/>
                        </a:spcBef>
                        <a:spcAft>
                          <a:spcPts val="100"/>
                        </a:spcAft>
                      </a:pPr>
                      <a:r>
                        <a:rPr lang="en-US" sz="2000">
                          <a:effectLst/>
                        </a:rPr>
                        <a:t>Std. Deviation</a:t>
                      </a:r>
                      <a:endParaRPr lang="en-US" sz="2000">
                        <a:effectLst/>
                        <a:latin typeface="Cambria"/>
                        <a:ea typeface="ＭＳ 明朝"/>
                        <a:cs typeface="Times New Roman"/>
                      </a:endParaRPr>
                    </a:p>
                  </a:txBody>
                  <a:tcPr marL="0" marR="0" marT="0" marB="0"/>
                </a:tc>
                <a:tc hMerge="1">
                  <a:txBody>
                    <a:bodyPr/>
                    <a:lstStyle/>
                    <a:p>
                      <a:endParaRPr lang="en-US"/>
                    </a:p>
                  </a:txBody>
                  <a:tcPr/>
                </a:tc>
                <a:tc>
                  <a:txBody>
                    <a:bodyPr/>
                    <a:lstStyle/>
                    <a:p>
                      <a:pPr marL="0" marR="0" algn="r">
                        <a:spcBef>
                          <a:spcPts val="100"/>
                        </a:spcBef>
                        <a:spcAft>
                          <a:spcPts val="100"/>
                        </a:spcAft>
                      </a:pPr>
                      <a:r>
                        <a:rPr lang="en-US" sz="2000">
                          <a:effectLst/>
                        </a:rPr>
                        <a:t>$74.55</a:t>
                      </a:r>
                      <a:endParaRPr lang="en-US" sz="2000">
                        <a:effectLst/>
                        <a:latin typeface="Cambria"/>
                        <a:ea typeface="ＭＳ 明朝"/>
                        <a:cs typeface="Times New Roman"/>
                      </a:endParaRPr>
                    </a:p>
                  </a:txBody>
                  <a:tcPr marL="0" marT="0" marB="0"/>
                </a:tc>
                <a:tc>
                  <a:txBody>
                    <a:bodyPr/>
                    <a:lstStyle/>
                    <a:p>
                      <a:pPr marL="0" marR="0" algn="r">
                        <a:spcBef>
                          <a:spcPts val="100"/>
                        </a:spcBef>
                        <a:spcAft>
                          <a:spcPts val="100"/>
                        </a:spcAft>
                      </a:pPr>
                      <a:r>
                        <a:rPr lang="en-US" sz="2000">
                          <a:effectLst/>
                        </a:rPr>
                        <a:t>$64.83</a:t>
                      </a:r>
                      <a:endParaRPr lang="en-US" sz="2000">
                        <a:effectLst/>
                        <a:latin typeface="Cambria"/>
                        <a:ea typeface="ＭＳ 明朝"/>
                        <a:cs typeface="Times New Roman"/>
                      </a:endParaRPr>
                    </a:p>
                  </a:txBody>
                  <a:tcPr marL="0" marT="0" marB="0"/>
                </a:tc>
                <a:tc>
                  <a:txBody>
                    <a:bodyPr/>
                    <a:lstStyle/>
                    <a:p>
                      <a:pPr marL="0" marR="0" algn="r">
                        <a:spcBef>
                          <a:spcPts val="100"/>
                        </a:spcBef>
                        <a:spcAft>
                          <a:spcPts val="100"/>
                        </a:spcAft>
                      </a:pPr>
                      <a:r>
                        <a:rPr lang="en-US" sz="2000">
                          <a:effectLst/>
                        </a:rPr>
                        <a:t>$55.19</a:t>
                      </a:r>
                      <a:endParaRPr lang="en-US" sz="2000">
                        <a:effectLst/>
                        <a:latin typeface="Cambria"/>
                        <a:ea typeface="ＭＳ 明朝"/>
                        <a:cs typeface="Times New Roman"/>
                      </a:endParaRPr>
                    </a:p>
                  </a:txBody>
                  <a:tcPr marL="0" marT="0" marB="0"/>
                </a:tc>
                <a:tc>
                  <a:txBody>
                    <a:bodyPr/>
                    <a:lstStyle/>
                    <a:p>
                      <a:pPr marL="0" marR="0" algn="r">
                        <a:spcBef>
                          <a:spcPts val="100"/>
                        </a:spcBef>
                        <a:spcAft>
                          <a:spcPts val="100"/>
                        </a:spcAft>
                      </a:pPr>
                      <a:r>
                        <a:rPr lang="en-US" sz="2000" dirty="0">
                          <a:effectLst/>
                        </a:rPr>
                        <a:t>$31.64</a:t>
                      </a:r>
                      <a:endParaRPr lang="en-US" sz="2000" dirty="0">
                        <a:effectLst/>
                        <a:latin typeface="Cambria"/>
                        <a:ea typeface="ＭＳ 明朝"/>
                        <a:cs typeface="Times New Roman"/>
                      </a:endParaRPr>
                    </a:p>
                  </a:txBody>
                  <a:tcPr marL="0" marT="0" marB="0"/>
                </a:tc>
              </a:tr>
              <a:tr h="521547">
                <a:tc gridSpan="6">
                  <a:txBody>
                    <a:bodyPr/>
                    <a:lstStyle/>
                    <a:p>
                      <a:pPr marL="0" marR="0">
                        <a:spcBef>
                          <a:spcPts val="100"/>
                        </a:spcBef>
                        <a:spcAft>
                          <a:spcPts val="100"/>
                        </a:spcAft>
                      </a:pPr>
                      <a:r>
                        <a:rPr lang="en-US" sz="1600" dirty="0" smtClean="0">
                          <a:effectLst/>
                        </a:rPr>
                        <a:t>* As</a:t>
                      </a:r>
                      <a:r>
                        <a:rPr lang="en-US" sz="1600" baseline="0" dirty="0" smtClean="0">
                          <a:effectLst/>
                        </a:rPr>
                        <a:t> reported by WS, WA, and/or ST.</a:t>
                      </a:r>
                      <a:endParaRPr lang="en-US" sz="1600" dirty="0" smtClean="0">
                        <a:effectLst/>
                      </a:endParaRPr>
                    </a:p>
                    <a:p>
                      <a:pPr marL="0" marR="0">
                        <a:spcBef>
                          <a:spcPts val="100"/>
                        </a:spcBef>
                        <a:spcAft>
                          <a:spcPts val="100"/>
                        </a:spcAft>
                      </a:pPr>
                      <a:r>
                        <a:rPr lang="en-US" sz="1600" dirty="0" smtClean="0">
                          <a:effectLst/>
                        </a:rPr>
                        <a:t>** Defined</a:t>
                      </a:r>
                      <a:r>
                        <a:rPr lang="en-US" sz="1600" baseline="0" dirty="0" smtClean="0">
                          <a:effectLst/>
                        </a:rPr>
                        <a:t> as ‘Yesterday’s Best Web Price</a:t>
                      </a:r>
                      <a:endParaRPr lang="en-US" sz="1600" dirty="0">
                        <a:effectLst/>
                        <a:latin typeface="Cambria"/>
                        <a:ea typeface="ＭＳ 明朝"/>
                        <a:cs typeface="Times New Roman"/>
                      </a:endParaRPr>
                    </a:p>
                  </a:txBody>
                  <a:tcPr marL="0" marR="0" marT="0" marB="0"/>
                </a:tc>
                <a:tc hMerge="1">
                  <a:txBody>
                    <a:bodyPr/>
                    <a:lstStyle/>
                    <a:p>
                      <a:endParaRPr lang="en-US"/>
                    </a:p>
                  </a:txBody>
                  <a:tcPr/>
                </a:tc>
                <a:tc hMerge="1">
                  <a:txBody>
                    <a:bodyPr/>
                    <a:lstStyle/>
                    <a:p>
                      <a:pPr marL="0" marR="0" algn="r">
                        <a:spcBef>
                          <a:spcPts val="100"/>
                        </a:spcBef>
                        <a:spcAft>
                          <a:spcPts val="100"/>
                        </a:spcAft>
                      </a:pPr>
                      <a:endParaRPr lang="en-US" sz="2000" dirty="0">
                        <a:effectLst/>
                        <a:latin typeface="Cambria"/>
                        <a:ea typeface="ＭＳ 明朝"/>
                        <a:cs typeface="Times New Roman"/>
                      </a:endParaRPr>
                    </a:p>
                  </a:txBody>
                  <a:tcPr marL="0" marT="0" marB="0"/>
                </a:tc>
                <a:tc hMerge="1">
                  <a:txBody>
                    <a:bodyPr/>
                    <a:lstStyle/>
                    <a:p>
                      <a:pPr marL="0" marR="0" algn="r">
                        <a:spcBef>
                          <a:spcPts val="100"/>
                        </a:spcBef>
                        <a:spcAft>
                          <a:spcPts val="100"/>
                        </a:spcAft>
                      </a:pPr>
                      <a:endParaRPr lang="en-US" sz="2000">
                        <a:effectLst/>
                        <a:latin typeface="Cambria"/>
                        <a:ea typeface="ＭＳ 明朝"/>
                        <a:cs typeface="Times New Roman"/>
                      </a:endParaRPr>
                    </a:p>
                  </a:txBody>
                  <a:tcPr marL="0" marT="0" marB="0"/>
                </a:tc>
                <a:tc hMerge="1">
                  <a:txBody>
                    <a:bodyPr/>
                    <a:lstStyle/>
                    <a:p>
                      <a:pPr marL="0" marR="0" algn="r">
                        <a:spcBef>
                          <a:spcPts val="100"/>
                        </a:spcBef>
                        <a:spcAft>
                          <a:spcPts val="100"/>
                        </a:spcAft>
                      </a:pPr>
                      <a:endParaRPr lang="en-US" sz="2000">
                        <a:effectLst/>
                        <a:latin typeface="Cambria"/>
                        <a:ea typeface="ＭＳ 明朝"/>
                        <a:cs typeface="Times New Roman"/>
                      </a:endParaRPr>
                    </a:p>
                  </a:txBody>
                  <a:tcPr marL="0" marT="0" marB="0"/>
                </a:tc>
                <a:tc hMerge="1">
                  <a:txBody>
                    <a:bodyPr/>
                    <a:lstStyle/>
                    <a:p>
                      <a:pPr marL="0" marR="0" algn="r">
                        <a:spcBef>
                          <a:spcPts val="100"/>
                        </a:spcBef>
                        <a:spcAft>
                          <a:spcPts val="100"/>
                        </a:spcAft>
                      </a:pPr>
                      <a:endParaRPr lang="en-US" sz="2000" dirty="0">
                        <a:effectLst/>
                        <a:latin typeface="Cambria"/>
                        <a:ea typeface="ＭＳ 明朝"/>
                        <a:cs typeface="Times New Roman"/>
                      </a:endParaRPr>
                    </a:p>
                  </a:txBody>
                  <a:tcPr marL="0" marT="0" marB="0"/>
                </a:tc>
              </a:tr>
            </a:tbl>
          </a:graphicData>
        </a:graphic>
      </p:graphicFrame>
      <p:sp>
        <p:nvSpPr>
          <p:cNvPr id="3" name="Slide Number Placeholder 2"/>
          <p:cNvSpPr>
            <a:spLocks noGrp="1"/>
          </p:cNvSpPr>
          <p:nvPr>
            <p:ph type="sldNum" sz="quarter" idx="12"/>
          </p:nvPr>
        </p:nvSpPr>
        <p:spPr/>
        <p:txBody>
          <a:bodyPr/>
          <a:lstStyle/>
          <a:p>
            <a:fld id="{B471B216-284B-9343-9491-FD1A4F6C8295}" type="slidenum">
              <a:rPr lang="en-US" smtClean="0"/>
              <a:pPr/>
              <a:t>11</a:t>
            </a:fld>
            <a:endParaRPr lang="en-US" dirty="0"/>
          </a:p>
        </p:txBody>
      </p:sp>
    </p:spTree>
    <p:extLst>
      <p:ext uri="{BB962C8B-B14F-4D97-AF65-F5344CB8AC3E}">
        <p14:creationId xmlns:p14="http://schemas.microsoft.com/office/powerpoint/2010/main" val="115582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Differences Between</a:t>
            </a:r>
            <a:br>
              <a:rPr lang="en-US" dirty="0" smtClean="0"/>
            </a:br>
            <a:r>
              <a:rPr lang="en-US" dirty="0" smtClean="0"/>
              <a:t>Adjacent Price Variables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9767121"/>
              </p:ext>
            </p:extLst>
          </p:nvPr>
        </p:nvGraphicFramePr>
        <p:xfrm>
          <a:off x="1280160" y="1828800"/>
          <a:ext cx="7499352" cy="2575560"/>
        </p:xfrm>
        <a:graphic>
          <a:graphicData uri="http://schemas.openxmlformats.org/drawingml/2006/table">
            <a:tbl>
              <a:tblPr firstRow="1" bandRow="1">
                <a:tableStyleId>{21E4AEA4-8DFA-4A89-87EB-49C32662AFE0}</a:tableStyleId>
              </a:tblPr>
              <a:tblGrid>
                <a:gridCol w="1874838"/>
                <a:gridCol w="1874838"/>
                <a:gridCol w="1874838"/>
                <a:gridCol w="1874838"/>
              </a:tblGrid>
              <a:tr h="1036320">
                <a:tc>
                  <a:txBody>
                    <a:bodyPr/>
                    <a:lstStyle/>
                    <a:p>
                      <a:pPr algn="ctr"/>
                      <a:endParaRPr lang="en-US" sz="1900" dirty="0"/>
                    </a:p>
                  </a:txBody>
                  <a:tcPr marT="91440" marB="9144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smtClean="0"/>
                        <a:t>Original Price – Release Price</a:t>
                      </a:r>
                    </a:p>
                  </a:txBody>
                  <a:tcPr marT="91440" marB="9144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smtClean="0"/>
                        <a:t>Release Price – Prevailing Market Price</a:t>
                      </a:r>
                    </a:p>
                  </a:txBody>
                  <a:tcPr marT="91440" marB="9144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smtClean="0"/>
                        <a:t>Prevailing Market Price – Sales Price</a:t>
                      </a:r>
                    </a:p>
                  </a:txBody>
                  <a:tcPr marT="91440" marB="91440" anchor="b"/>
                </a:tc>
              </a:tr>
              <a:tr h="375920">
                <a:tc>
                  <a:txBody>
                    <a:bodyPr/>
                    <a:lstStyle/>
                    <a:p>
                      <a:r>
                        <a:rPr lang="en-US" sz="1900" dirty="0" smtClean="0"/>
                        <a:t>Mean</a:t>
                      </a:r>
                      <a:endParaRPr lang="en-US" sz="1900" dirty="0"/>
                    </a:p>
                  </a:txBody>
                  <a:tcPr/>
                </a:tc>
                <a:tc>
                  <a:txBody>
                    <a:bodyPr/>
                    <a:lstStyle/>
                    <a:p>
                      <a:pPr algn="r"/>
                      <a:r>
                        <a:rPr lang="en-US" sz="1900" dirty="0" smtClean="0"/>
                        <a:t>$11.56</a:t>
                      </a:r>
                      <a:endParaRPr lang="en-US" sz="1900" dirty="0"/>
                    </a:p>
                  </a:txBody>
                  <a:tcPr marR="457200"/>
                </a:tc>
                <a:tc>
                  <a:txBody>
                    <a:bodyPr/>
                    <a:lstStyle/>
                    <a:p>
                      <a:pPr algn="r"/>
                      <a:r>
                        <a:rPr lang="en-US" sz="1900" dirty="0" smtClean="0"/>
                        <a:t>$3.23</a:t>
                      </a:r>
                      <a:endParaRPr lang="en-US" sz="1900" dirty="0"/>
                    </a:p>
                  </a:txBody>
                  <a:tcPr marR="457200"/>
                </a:tc>
                <a:tc>
                  <a:txBody>
                    <a:bodyPr/>
                    <a:lstStyle/>
                    <a:p>
                      <a:pPr algn="r"/>
                      <a:r>
                        <a:rPr lang="en-US" sz="1900" dirty="0" smtClean="0"/>
                        <a:t>$18.10</a:t>
                      </a:r>
                      <a:endParaRPr lang="en-US" sz="1900" dirty="0"/>
                    </a:p>
                  </a:txBody>
                  <a:tcPr marR="457200"/>
                </a:tc>
              </a:tr>
              <a:tr h="375920">
                <a:tc>
                  <a:txBody>
                    <a:bodyPr/>
                    <a:lstStyle/>
                    <a:p>
                      <a:r>
                        <a:rPr lang="en-US" sz="1900" dirty="0" smtClean="0"/>
                        <a:t>Median</a:t>
                      </a:r>
                      <a:endParaRPr lang="en-US" sz="1900" dirty="0"/>
                    </a:p>
                  </a:txBody>
                  <a:tcPr/>
                </a:tc>
                <a:tc>
                  <a:txBody>
                    <a:bodyPr/>
                    <a:lstStyle/>
                    <a:p>
                      <a:pPr algn="r"/>
                      <a:r>
                        <a:rPr lang="en-US" sz="1900" dirty="0" smtClean="0"/>
                        <a:t>$5.99</a:t>
                      </a:r>
                      <a:endParaRPr lang="en-US" sz="1900" dirty="0"/>
                    </a:p>
                  </a:txBody>
                  <a:tcPr marR="457200"/>
                </a:tc>
                <a:tc>
                  <a:txBody>
                    <a:bodyPr/>
                    <a:lstStyle/>
                    <a:p>
                      <a:pPr algn="r"/>
                      <a:r>
                        <a:rPr lang="en-US" sz="1900" dirty="0" smtClean="0"/>
                        <a:t>$1.16</a:t>
                      </a:r>
                      <a:endParaRPr lang="en-US" sz="1900" dirty="0"/>
                    </a:p>
                  </a:txBody>
                  <a:tcPr marR="457200"/>
                </a:tc>
                <a:tc>
                  <a:txBody>
                    <a:bodyPr/>
                    <a:lstStyle/>
                    <a:p>
                      <a:pPr algn="r"/>
                      <a:r>
                        <a:rPr lang="en-US" sz="1900" dirty="0" smtClean="0"/>
                        <a:t>$13.00</a:t>
                      </a:r>
                      <a:endParaRPr lang="en-US" sz="1900" dirty="0"/>
                    </a:p>
                  </a:txBody>
                  <a:tcPr marR="457200"/>
                </a:tc>
              </a:tr>
              <a:tr h="375920">
                <a:tc>
                  <a:txBody>
                    <a:bodyPr/>
                    <a:lstStyle/>
                    <a:p>
                      <a:r>
                        <a:rPr lang="en-US" sz="1900" dirty="0" smtClean="0"/>
                        <a:t>Std. Deviation</a:t>
                      </a:r>
                      <a:endParaRPr lang="en-US" sz="1900" dirty="0"/>
                    </a:p>
                  </a:txBody>
                  <a:tcPr/>
                </a:tc>
                <a:tc>
                  <a:txBody>
                    <a:bodyPr/>
                    <a:lstStyle/>
                    <a:p>
                      <a:pPr algn="r"/>
                      <a:r>
                        <a:rPr lang="en-US" sz="1900" dirty="0" smtClean="0"/>
                        <a:t>$29.81</a:t>
                      </a:r>
                      <a:endParaRPr lang="en-US" sz="1900" dirty="0"/>
                    </a:p>
                  </a:txBody>
                  <a:tcPr marR="457200"/>
                </a:tc>
                <a:tc>
                  <a:txBody>
                    <a:bodyPr/>
                    <a:lstStyle/>
                    <a:p>
                      <a:pPr algn="r"/>
                      <a:r>
                        <a:rPr lang="en-US" sz="1900" dirty="0" smtClean="0"/>
                        <a:t>$15.93</a:t>
                      </a:r>
                      <a:endParaRPr lang="en-US" sz="1900" dirty="0"/>
                    </a:p>
                  </a:txBody>
                  <a:tcPr marR="457200"/>
                </a:tc>
                <a:tc>
                  <a:txBody>
                    <a:bodyPr/>
                    <a:lstStyle/>
                    <a:p>
                      <a:pPr algn="r"/>
                      <a:r>
                        <a:rPr lang="en-US" sz="1900" dirty="0" smtClean="0"/>
                        <a:t>$28.27</a:t>
                      </a:r>
                      <a:endParaRPr lang="en-US" sz="1900" dirty="0"/>
                    </a:p>
                  </a:txBody>
                  <a:tcPr marR="457200"/>
                </a:tc>
              </a:tr>
              <a:tr h="375920">
                <a:tc>
                  <a:txBody>
                    <a:bodyPr/>
                    <a:lstStyle/>
                    <a:p>
                      <a:r>
                        <a:rPr lang="en-US" sz="1900" dirty="0" smtClean="0"/>
                        <a:t>Valid</a:t>
                      </a:r>
                      <a:r>
                        <a:rPr lang="en-US" sz="1900" baseline="0" dirty="0" smtClean="0"/>
                        <a:t> N</a:t>
                      </a:r>
                      <a:endParaRPr lang="en-US" sz="1900" i="1" dirty="0"/>
                    </a:p>
                  </a:txBody>
                  <a:tcPr/>
                </a:tc>
                <a:tc>
                  <a:txBody>
                    <a:bodyPr/>
                    <a:lstStyle/>
                    <a:p>
                      <a:pPr algn="r"/>
                      <a:r>
                        <a:rPr lang="en-US" sz="1900" dirty="0" smtClean="0"/>
                        <a:t>260</a:t>
                      </a:r>
                      <a:endParaRPr lang="en-US" sz="1900" i="1" dirty="0"/>
                    </a:p>
                  </a:txBody>
                  <a:tcPr marR="457200"/>
                </a:tc>
                <a:tc>
                  <a:txBody>
                    <a:bodyPr/>
                    <a:lstStyle/>
                    <a:p>
                      <a:pPr algn="r"/>
                      <a:r>
                        <a:rPr lang="en-US" sz="1900" dirty="0" smtClean="0"/>
                        <a:t>260</a:t>
                      </a:r>
                      <a:endParaRPr lang="en-US" sz="1900" i="1" dirty="0"/>
                    </a:p>
                  </a:txBody>
                  <a:tcPr marR="457200"/>
                </a:tc>
                <a:tc>
                  <a:txBody>
                    <a:bodyPr/>
                    <a:lstStyle/>
                    <a:p>
                      <a:pPr algn="r"/>
                      <a:r>
                        <a:rPr lang="en-US" sz="1900" dirty="0" smtClean="0"/>
                        <a:t>421</a:t>
                      </a:r>
                      <a:endParaRPr lang="en-US" sz="1900" i="1" dirty="0"/>
                    </a:p>
                  </a:txBody>
                  <a:tcPr marR="457200"/>
                </a:tc>
              </a:tr>
            </a:tbl>
          </a:graphicData>
        </a:graphic>
      </p:graphicFrame>
      <p:sp>
        <p:nvSpPr>
          <p:cNvPr id="3" name="Slide Number Placeholder 2"/>
          <p:cNvSpPr>
            <a:spLocks noGrp="1"/>
          </p:cNvSpPr>
          <p:nvPr>
            <p:ph type="sldNum" sz="quarter" idx="12"/>
          </p:nvPr>
        </p:nvSpPr>
        <p:spPr/>
        <p:txBody>
          <a:bodyPr/>
          <a:lstStyle/>
          <a:p>
            <a:fld id="{B471B216-284B-9343-9491-FD1A4F6C8295}" type="slidenum">
              <a:rPr lang="en-US" smtClean="0"/>
              <a:pPr/>
              <a:t>12</a:t>
            </a:fld>
            <a:endParaRPr lang="en-US" dirty="0"/>
          </a:p>
        </p:txBody>
      </p:sp>
    </p:spTree>
    <p:extLst>
      <p:ext uri="{BB962C8B-B14F-4D97-AF65-F5344CB8AC3E}">
        <p14:creationId xmlns:p14="http://schemas.microsoft.com/office/powerpoint/2010/main" val="5089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Average Ratings Reported by WTSO v. Raters Themselves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8155547"/>
              </p:ext>
            </p:extLst>
          </p:nvPr>
        </p:nvGraphicFramePr>
        <p:xfrm>
          <a:off x="1280160" y="1828800"/>
          <a:ext cx="7499352" cy="4302760"/>
        </p:xfrm>
        <a:graphic>
          <a:graphicData uri="http://schemas.openxmlformats.org/drawingml/2006/table">
            <a:tbl>
              <a:tblPr firstRow="1" bandRow="1">
                <a:tableStyleId>{21E4AEA4-8DFA-4A89-87EB-49C32662AFE0}</a:tableStyleId>
              </a:tblPr>
              <a:tblGrid>
                <a:gridCol w="1874838"/>
                <a:gridCol w="982662"/>
                <a:gridCol w="2336800"/>
                <a:gridCol w="2305052"/>
              </a:tblGrid>
              <a:tr h="1706880">
                <a:tc gridSpan="2">
                  <a:txBody>
                    <a:bodyPr/>
                    <a:lstStyle/>
                    <a:p>
                      <a:pPr marL="0" marR="0">
                        <a:spcBef>
                          <a:spcPts val="0"/>
                        </a:spcBef>
                        <a:spcAft>
                          <a:spcPts val="0"/>
                        </a:spcAft>
                      </a:pPr>
                      <a:r>
                        <a:rPr lang="en-US" sz="2000" dirty="0" smtClean="0">
                          <a:effectLst/>
                        </a:rPr>
                        <a:t>Independent</a:t>
                      </a:r>
                      <a:br>
                        <a:rPr lang="en-US" sz="2000" dirty="0" smtClean="0">
                          <a:effectLst/>
                        </a:rPr>
                      </a:br>
                      <a:r>
                        <a:rPr lang="en-US" sz="2000" dirty="0" smtClean="0">
                          <a:effectLst/>
                        </a:rPr>
                        <a:t>Rater</a:t>
                      </a:r>
                      <a:endParaRPr lang="en-US" sz="2000" dirty="0">
                        <a:effectLst/>
                        <a:latin typeface="Cambria"/>
                        <a:ea typeface="ＭＳ 明朝"/>
                        <a:cs typeface="Times New Roman"/>
                      </a:endParaRPr>
                    </a:p>
                  </a:txBody>
                  <a:tcPr marL="68580" marR="68580" marT="91440" marB="91440" anchor="b"/>
                </a:tc>
                <a:tc hMerge="1">
                  <a:txBody>
                    <a:bodyPr/>
                    <a:lstStyle/>
                    <a:p>
                      <a:pPr marL="0" marR="0">
                        <a:spcBef>
                          <a:spcPts val="0"/>
                        </a:spcBef>
                        <a:spcAft>
                          <a:spcPts val="0"/>
                        </a:spcAft>
                      </a:pPr>
                      <a:endParaRPr lang="en-US" sz="2000" dirty="0">
                        <a:effectLst/>
                        <a:latin typeface="Cambria"/>
                        <a:ea typeface="ＭＳ 明朝"/>
                        <a:cs typeface="Times New Roman"/>
                      </a:endParaRPr>
                    </a:p>
                  </a:txBody>
                  <a:tcPr marL="68580" marR="68580" marT="0" marB="0" anchor="b"/>
                </a:tc>
                <a:tc>
                  <a:txBody>
                    <a:bodyPr/>
                    <a:lstStyle/>
                    <a:p>
                      <a:pPr marL="0" marR="0" algn="ctr">
                        <a:spcBef>
                          <a:spcPts val="0"/>
                        </a:spcBef>
                        <a:spcAft>
                          <a:spcPts val="0"/>
                        </a:spcAft>
                      </a:pPr>
                      <a:r>
                        <a:rPr lang="en-US" sz="2000" dirty="0">
                          <a:effectLst/>
                        </a:rPr>
                        <a:t>Average Independent </a:t>
                      </a:r>
                      <a:r>
                        <a:rPr lang="en-US" sz="2000" dirty="0" smtClean="0">
                          <a:effectLst/>
                        </a:rPr>
                        <a:t>Rating</a:t>
                      </a:r>
                      <a:br>
                        <a:rPr lang="en-US" sz="2000" dirty="0" smtClean="0">
                          <a:effectLst/>
                        </a:rPr>
                      </a:br>
                      <a:r>
                        <a:rPr lang="en-US" sz="2000" dirty="0" smtClean="0">
                          <a:effectLst/>
                        </a:rPr>
                        <a:t> </a:t>
                      </a:r>
                      <a:r>
                        <a:rPr lang="en-US" sz="2000" dirty="0">
                          <a:effectLst/>
                        </a:rPr>
                        <a:t>Reported by WTSO</a:t>
                      </a:r>
                      <a:endParaRPr lang="en-US" sz="2000" dirty="0">
                        <a:effectLst/>
                        <a:latin typeface="Cambria"/>
                        <a:ea typeface="ＭＳ 明朝"/>
                        <a:cs typeface="Times New Roman"/>
                      </a:endParaRPr>
                    </a:p>
                  </a:txBody>
                  <a:tcPr marL="68580" marR="68580" marT="91440" marB="91440" anchor="b"/>
                </a:tc>
                <a:tc>
                  <a:txBody>
                    <a:bodyPr/>
                    <a:lstStyle/>
                    <a:p>
                      <a:pPr marL="0" marR="0" algn="ctr">
                        <a:spcBef>
                          <a:spcPts val="0"/>
                        </a:spcBef>
                        <a:spcAft>
                          <a:spcPts val="0"/>
                        </a:spcAft>
                      </a:pPr>
                      <a:r>
                        <a:rPr lang="en-US" sz="2000" dirty="0">
                          <a:effectLst/>
                        </a:rPr>
                        <a:t>Average Independent Rating</a:t>
                      </a:r>
                      <a:endParaRPr lang="en-US" sz="2000" dirty="0">
                        <a:effectLst/>
                        <a:latin typeface="Cambria"/>
                        <a:ea typeface="ＭＳ 明朝"/>
                        <a:cs typeface="Times New Roman"/>
                      </a:endParaRPr>
                    </a:p>
                  </a:txBody>
                  <a:tcPr marL="68580" marR="68580" marT="91440" marB="91440" anchor="b"/>
                </a:tc>
              </a:tr>
              <a:tr h="370840">
                <a:tc rowSpan="2">
                  <a:txBody>
                    <a:bodyPr/>
                    <a:lstStyle/>
                    <a:p>
                      <a:pPr marL="0" marR="0">
                        <a:spcBef>
                          <a:spcPts val="0"/>
                        </a:spcBef>
                        <a:spcAft>
                          <a:spcPts val="0"/>
                        </a:spcAft>
                      </a:pPr>
                      <a:r>
                        <a:rPr lang="en-US" sz="2000" dirty="0">
                          <a:effectLst/>
                        </a:rPr>
                        <a:t>Wine Spectator</a:t>
                      </a:r>
                      <a:br>
                        <a:rPr lang="en-US" sz="2000" dirty="0">
                          <a:effectLst/>
                        </a:rPr>
                      </a:br>
                      <a:r>
                        <a:rPr lang="en-US" sz="2000" dirty="0">
                          <a:effectLst/>
                        </a:rPr>
                        <a:t>(WS)</a:t>
                      </a:r>
                      <a:endParaRPr lang="en-US" sz="2000" dirty="0">
                        <a:effectLst/>
                        <a:latin typeface="Cambria"/>
                        <a:ea typeface="ＭＳ 明朝"/>
                        <a:cs typeface="Times New Roman"/>
                      </a:endParaRPr>
                    </a:p>
                  </a:txBody>
                  <a:tcPr marL="68580" marR="68580" marT="0" marB="0" anchor="ctr"/>
                </a:tc>
                <a:tc>
                  <a:txBody>
                    <a:bodyPr/>
                    <a:lstStyle/>
                    <a:p>
                      <a:pPr marL="0" marR="0" algn="ctr">
                        <a:spcBef>
                          <a:spcPts val="0"/>
                        </a:spcBef>
                        <a:spcAft>
                          <a:spcPts val="0"/>
                        </a:spcAft>
                      </a:pPr>
                      <a:r>
                        <a:rPr lang="en-US" sz="2000" dirty="0">
                          <a:effectLst/>
                        </a:rPr>
                        <a:t>Mean</a:t>
                      </a:r>
                      <a:endParaRPr lang="en-US" sz="20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2000" dirty="0">
                          <a:effectLst/>
                        </a:rPr>
                        <a:t>90.9</a:t>
                      </a:r>
                      <a:endParaRPr lang="en-US" sz="20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2000" dirty="0">
                          <a:effectLst/>
                        </a:rPr>
                        <a:t>88.3</a:t>
                      </a:r>
                      <a:endParaRPr lang="en-US" sz="2000" dirty="0">
                        <a:effectLst/>
                        <a:latin typeface="Cambria"/>
                        <a:ea typeface="ＭＳ 明朝"/>
                        <a:cs typeface="Times New Roman"/>
                      </a:endParaRPr>
                    </a:p>
                  </a:txBody>
                  <a:tcPr marL="68580" marR="68580" marT="0" marB="0"/>
                </a:tc>
              </a:tr>
              <a:tr h="370840">
                <a:tc vMerge="1">
                  <a:txBody>
                    <a:bodyPr/>
                    <a:lstStyle/>
                    <a:p>
                      <a:endParaRPr lang="en-US"/>
                    </a:p>
                  </a:txBody>
                  <a:tcPr/>
                </a:tc>
                <a:tc>
                  <a:txBody>
                    <a:bodyPr/>
                    <a:lstStyle/>
                    <a:p>
                      <a:pPr marL="0" marR="0" algn="r">
                        <a:spcBef>
                          <a:spcPts val="0"/>
                        </a:spcBef>
                        <a:spcAft>
                          <a:spcPts val="0"/>
                        </a:spcAft>
                      </a:pPr>
                      <a:r>
                        <a:rPr lang="en-US" sz="2000" dirty="0">
                          <a:effectLst/>
                        </a:rPr>
                        <a:t>N</a:t>
                      </a:r>
                      <a:endParaRPr lang="en-US" sz="2000" i="1" dirty="0">
                        <a:effectLst/>
                        <a:latin typeface="Cambria"/>
                        <a:ea typeface="ＭＳ 明朝"/>
                        <a:cs typeface="Times New Roman"/>
                      </a:endParaRPr>
                    </a:p>
                  </a:txBody>
                  <a:tcPr marL="68580" marR="68580" marT="0" marB="0"/>
                </a:tc>
                <a:tc>
                  <a:txBody>
                    <a:bodyPr/>
                    <a:lstStyle/>
                    <a:p>
                      <a:pPr marL="0" marR="0" algn="r">
                        <a:spcBef>
                          <a:spcPts val="0"/>
                        </a:spcBef>
                        <a:spcAft>
                          <a:spcPts val="0"/>
                        </a:spcAft>
                      </a:pPr>
                      <a:r>
                        <a:rPr lang="en-US" sz="2000" dirty="0">
                          <a:effectLst/>
                        </a:rPr>
                        <a:t>65</a:t>
                      </a:r>
                      <a:endParaRPr lang="en-US" sz="2000" i="1" dirty="0">
                        <a:effectLst/>
                        <a:latin typeface="Cambria"/>
                        <a:ea typeface="ＭＳ 明朝"/>
                        <a:cs typeface="Times New Roman"/>
                      </a:endParaRPr>
                    </a:p>
                  </a:txBody>
                  <a:tcPr marL="68580" marR="68580" marT="0" marB="0"/>
                </a:tc>
                <a:tc>
                  <a:txBody>
                    <a:bodyPr/>
                    <a:lstStyle/>
                    <a:p>
                      <a:pPr marL="0" marR="0" algn="r">
                        <a:spcBef>
                          <a:spcPts val="0"/>
                        </a:spcBef>
                        <a:spcAft>
                          <a:spcPts val="0"/>
                        </a:spcAft>
                      </a:pPr>
                      <a:r>
                        <a:rPr lang="en-US" sz="2000" dirty="0">
                          <a:effectLst/>
                        </a:rPr>
                        <a:t>160</a:t>
                      </a:r>
                      <a:endParaRPr lang="en-US" sz="2000" i="1" dirty="0">
                        <a:effectLst/>
                        <a:latin typeface="Cambria"/>
                        <a:ea typeface="ＭＳ 明朝"/>
                        <a:cs typeface="Times New Roman"/>
                      </a:endParaRPr>
                    </a:p>
                  </a:txBody>
                  <a:tcPr marL="68580" marR="68580" marT="0" marB="0"/>
                </a:tc>
              </a:tr>
              <a:tr h="370840">
                <a:tc rowSpan="2">
                  <a:txBody>
                    <a:bodyPr/>
                    <a:lstStyle/>
                    <a:p>
                      <a:pPr marL="0" marR="0">
                        <a:spcBef>
                          <a:spcPts val="0"/>
                        </a:spcBef>
                        <a:spcAft>
                          <a:spcPts val="0"/>
                        </a:spcAft>
                      </a:pPr>
                      <a:r>
                        <a:rPr lang="en-US" sz="2000" dirty="0">
                          <a:effectLst/>
                        </a:rPr>
                        <a:t>Wine Advocate</a:t>
                      </a:r>
                      <a:br>
                        <a:rPr lang="en-US" sz="2000" dirty="0">
                          <a:effectLst/>
                        </a:rPr>
                      </a:br>
                      <a:r>
                        <a:rPr lang="en-US" sz="2000" dirty="0">
                          <a:effectLst/>
                        </a:rPr>
                        <a:t>(WA)</a:t>
                      </a:r>
                      <a:endParaRPr lang="en-US" sz="2000" dirty="0">
                        <a:effectLst/>
                        <a:latin typeface="Cambria"/>
                        <a:ea typeface="ＭＳ 明朝"/>
                        <a:cs typeface="Times New Roman"/>
                      </a:endParaRPr>
                    </a:p>
                  </a:txBody>
                  <a:tcPr marL="68580" marR="68580" marT="0" marB="0" anchor="ctr"/>
                </a:tc>
                <a:tc>
                  <a:txBody>
                    <a:bodyPr/>
                    <a:lstStyle/>
                    <a:p>
                      <a:pPr marL="0" marR="0" algn="ctr">
                        <a:spcBef>
                          <a:spcPts val="0"/>
                        </a:spcBef>
                        <a:spcAft>
                          <a:spcPts val="0"/>
                        </a:spcAft>
                      </a:pPr>
                      <a:r>
                        <a:rPr lang="en-US" sz="2000" dirty="0">
                          <a:effectLst/>
                        </a:rPr>
                        <a:t>Mean</a:t>
                      </a:r>
                      <a:endParaRPr lang="en-US" sz="20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2000" dirty="0">
                          <a:effectLst/>
                        </a:rPr>
                        <a:t>91.8</a:t>
                      </a:r>
                      <a:endParaRPr lang="en-US" sz="20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2000" dirty="0">
                          <a:effectLst/>
                        </a:rPr>
                        <a:t>90.6</a:t>
                      </a:r>
                      <a:endParaRPr lang="en-US" sz="2000" dirty="0">
                        <a:effectLst/>
                        <a:latin typeface="Cambria"/>
                        <a:ea typeface="ＭＳ 明朝"/>
                        <a:cs typeface="Times New Roman"/>
                      </a:endParaRPr>
                    </a:p>
                  </a:txBody>
                  <a:tcPr marL="68580" marR="68580" marT="0" marB="0"/>
                </a:tc>
              </a:tr>
              <a:tr h="370840">
                <a:tc vMerge="1">
                  <a:txBody>
                    <a:bodyPr/>
                    <a:lstStyle/>
                    <a:p>
                      <a:endParaRPr lang="en-US"/>
                    </a:p>
                  </a:txBody>
                  <a:tcPr/>
                </a:tc>
                <a:tc>
                  <a:txBody>
                    <a:bodyPr/>
                    <a:lstStyle/>
                    <a:p>
                      <a:pPr marL="0" marR="0" algn="r">
                        <a:spcBef>
                          <a:spcPts val="0"/>
                        </a:spcBef>
                        <a:spcAft>
                          <a:spcPts val="0"/>
                        </a:spcAft>
                      </a:pPr>
                      <a:r>
                        <a:rPr lang="en-US" sz="2000" dirty="0">
                          <a:effectLst/>
                        </a:rPr>
                        <a:t>N</a:t>
                      </a:r>
                      <a:endParaRPr lang="en-US" sz="2000" i="1" dirty="0">
                        <a:effectLst/>
                        <a:latin typeface="Cambria"/>
                        <a:ea typeface="ＭＳ 明朝"/>
                        <a:cs typeface="Times New Roman"/>
                      </a:endParaRPr>
                    </a:p>
                  </a:txBody>
                  <a:tcPr marL="68580" marR="68580" marT="0" marB="0"/>
                </a:tc>
                <a:tc>
                  <a:txBody>
                    <a:bodyPr/>
                    <a:lstStyle/>
                    <a:p>
                      <a:pPr marL="0" marR="0" algn="r">
                        <a:spcBef>
                          <a:spcPts val="0"/>
                        </a:spcBef>
                        <a:spcAft>
                          <a:spcPts val="0"/>
                        </a:spcAft>
                      </a:pPr>
                      <a:r>
                        <a:rPr lang="en-US" sz="2000" dirty="0">
                          <a:effectLst/>
                        </a:rPr>
                        <a:t>68</a:t>
                      </a:r>
                      <a:endParaRPr lang="en-US" sz="2000" i="1" dirty="0">
                        <a:effectLst/>
                        <a:latin typeface="Cambria"/>
                        <a:ea typeface="ＭＳ 明朝"/>
                        <a:cs typeface="Times New Roman"/>
                      </a:endParaRPr>
                    </a:p>
                  </a:txBody>
                  <a:tcPr marL="68580" marR="68580" marT="0" marB="0"/>
                </a:tc>
                <a:tc>
                  <a:txBody>
                    <a:bodyPr/>
                    <a:lstStyle/>
                    <a:p>
                      <a:pPr marL="0" marR="0" algn="r">
                        <a:spcBef>
                          <a:spcPts val="0"/>
                        </a:spcBef>
                        <a:spcAft>
                          <a:spcPts val="0"/>
                        </a:spcAft>
                      </a:pPr>
                      <a:r>
                        <a:rPr lang="en-US" sz="2000" dirty="0">
                          <a:effectLst/>
                        </a:rPr>
                        <a:t>113</a:t>
                      </a:r>
                      <a:endParaRPr lang="en-US" sz="2000" i="1" dirty="0">
                        <a:effectLst/>
                        <a:latin typeface="Cambria"/>
                        <a:ea typeface="ＭＳ 明朝"/>
                        <a:cs typeface="Times New Roman"/>
                      </a:endParaRPr>
                    </a:p>
                  </a:txBody>
                  <a:tcPr marL="68580" marR="68580" marT="0" marB="0"/>
                </a:tc>
              </a:tr>
              <a:tr h="370840">
                <a:tc rowSpan="2">
                  <a:txBody>
                    <a:bodyPr/>
                    <a:lstStyle/>
                    <a:p>
                      <a:pPr marL="0" marR="0">
                        <a:spcBef>
                          <a:spcPts val="0"/>
                        </a:spcBef>
                        <a:spcAft>
                          <a:spcPts val="0"/>
                        </a:spcAft>
                      </a:pPr>
                      <a:r>
                        <a:rPr lang="en-US" sz="2000" dirty="0">
                          <a:effectLst/>
                        </a:rPr>
                        <a:t>Stephen Tanzer</a:t>
                      </a:r>
                      <a:br>
                        <a:rPr lang="en-US" sz="2000" dirty="0">
                          <a:effectLst/>
                        </a:rPr>
                      </a:br>
                      <a:r>
                        <a:rPr lang="en-US" sz="2000" dirty="0">
                          <a:effectLst/>
                        </a:rPr>
                        <a:t>(ST)</a:t>
                      </a:r>
                      <a:endParaRPr lang="en-US" sz="2000" dirty="0">
                        <a:effectLst/>
                        <a:latin typeface="Cambria"/>
                        <a:ea typeface="ＭＳ 明朝"/>
                        <a:cs typeface="Times New Roman"/>
                      </a:endParaRPr>
                    </a:p>
                  </a:txBody>
                  <a:tcPr marL="68580" marR="68580" marT="0" marB="0" anchor="ctr"/>
                </a:tc>
                <a:tc>
                  <a:txBody>
                    <a:bodyPr/>
                    <a:lstStyle/>
                    <a:p>
                      <a:pPr marL="0" marR="0" algn="ctr">
                        <a:spcBef>
                          <a:spcPts val="0"/>
                        </a:spcBef>
                        <a:spcAft>
                          <a:spcPts val="0"/>
                        </a:spcAft>
                      </a:pPr>
                      <a:r>
                        <a:rPr lang="en-US" sz="2000" dirty="0">
                          <a:effectLst/>
                        </a:rPr>
                        <a:t>Mean</a:t>
                      </a:r>
                      <a:endParaRPr lang="en-US" sz="20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2000" dirty="0">
                          <a:effectLst/>
                        </a:rPr>
                        <a:t>91.4</a:t>
                      </a:r>
                      <a:endParaRPr lang="en-US" sz="20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2000" dirty="0">
                          <a:effectLst/>
                        </a:rPr>
                        <a:t>90.7</a:t>
                      </a:r>
                      <a:endParaRPr lang="en-US" sz="2000" dirty="0">
                        <a:effectLst/>
                        <a:latin typeface="Cambria"/>
                        <a:ea typeface="ＭＳ 明朝"/>
                        <a:cs typeface="Times New Roman"/>
                      </a:endParaRPr>
                    </a:p>
                  </a:txBody>
                  <a:tcPr marL="68580" marR="68580" marT="0" marB="0"/>
                </a:tc>
              </a:tr>
              <a:tr h="370840">
                <a:tc vMerge="1">
                  <a:txBody>
                    <a:bodyPr/>
                    <a:lstStyle/>
                    <a:p>
                      <a:endParaRPr lang="en-US"/>
                    </a:p>
                  </a:txBody>
                  <a:tcPr/>
                </a:tc>
                <a:tc>
                  <a:txBody>
                    <a:bodyPr/>
                    <a:lstStyle/>
                    <a:p>
                      <a:pPr marL="0" marR="0" algn="r">
                        <a:spcBef>
                          <a:spcPts val="0"/>
                        </a:spcBef>
                        <a:spcAft>
                          <a:spcPts val="0"/>
                        </a:spcAft>
                      </a:pPr>
                      <a:r>
                        <a:rPr lang="en-US" sz="2000" dirty="0">
                          <a:effectLst/>
                        </a:rPr>
                        <a:t>N</a:t>
                      </a:r>
                      <a:endParaRPr lang="en-US" sz="2000" i="1" dirty="0">
                        <a:effectLst/>
                        <a:latin typeface="Cambria"/>
                        <a:ea typeface="ＭＳ 明朝"/>
                        <a:cs typeface="Times New Roman"/>
                      </a:endParaRPr>
                    </a:p>
                  </a:txBody>
                  <a:tcPr marL="68580" marR="68580" marT="0" marB="0"/>
                </a:tc>
                <a:tc>
                  <a:txBody>
                    <a:bodyPr/>
                    <a:lstStyle/>
                    <a:p>
                      <a:pPr marL="0" marR="0" algn="r">
                        <a:spcBef>
                          <a:spcPts val="0"/>
                        </a:spcBef>
                        <a:spcAft>
                          <a:spcPts val="0"/>
                        </a:spcAft>
                      </a:pPr>
                      <a:r>
                        <a:rPr lang="en-US" sz="2000" dirty="0">
                          <a:effectLst/>
                        </a:rPr>
                        <a:t>47</a:t>
                      </a:r>
                      <a:endParaRPr lang="en-US" sz="2000" i="1" dirty="0">
                        <a:effectLst/>
                        <a:latin typeface="Cambria"/>
                        <a:ea typeface="ＭＳ 明朝"/>
                        <a:cs typeface="Times New Roman"/>
                      </a:endParaRPr>
                    </a:p>
                  </a:txBody>
                  <a:tcPr marL="68580" marR="68580" marT="0" marB="0"/>
                </a:tc>
                <a:tc>
                  <a:txBody>
                    <a:bodyPr/>
                    <a:lstStyle/>
                    <a:p>
                      <a:pPr marL="0" marR="0" algn="r">
                        <a:spcBef>
                          <a:spcPts val="0"/>
                        </a:spcBef>
                        <a:spcAft>
                          <a:spcPts val="0"/>
                        </a:spcAft>
                      </a:pPr>
                      <a:r>
                        <a:rPr lang="en-US" sz="2000" dirty="0">
                          <a:effectLst/>
                        </a:rPr>
                        <a:t>92</a:t>
                      </a:r>
                      <a:endParaRPr lang="en-US" sz="2000" i="1" dirty="0">
                        <a:effectLst/>
                        <a:latin typeface="Cambria"/>
                        <a:ea typeface="ＭＳ 明朝"/>
                        <a:cs typeface="Times New Roman"/>
                      </a:endParaRPr>
                    </a:p>
                  </a:txBody>
                  <a:tcPr marL="68580" marR="68580" marT="0" marB="0"/>
                </a:tc>
              </a:tr>
              <a:tr h="370840">
                <a:tc gridSpan="4">
                  <a:txBody>
                    <a:bodyPr/>
                    <a:lstStyle/>
                    <a:p>
                      <a:pPr marL="0" marR="0">
                        <a:spcBef>
                          <a:spcPts val="0"/>
                        </a:spcBef>
                        <a:spcAft>
                          <a:spcPts val="0"/>
                        </a:spcAft>
                      </a:pPr>
                      <a:r>
                        <a:rPr lang="en-US" sz="1600" dirty="0" smtClean="0">
                          <a:effectLst/>
                        </a:rPr>
                        <a:t>Differences are statistically significant at p &lt; .001</a:t>
                      </a:r>
                      <a:endParaRPr lang="en-US" sz="1600" dirty="0">
                        <a:effectLst/>
                        <a:latin typeface="Cambria"/>
                        <a:ea typeface="ＭＳ 明朝"/>
                        <a:cs typeface="Times New Roman"/>
                      </a:endParaRPr>
                    </a:p>
                  </a:txBody>
                  <a:tcPr marL="68580" marR="68580" marT="0" marB="0"/>
                </a:tc>
                <a:tc hMerge="1">
                  <a:txBody>
                    <a:bodyPr/>
                    <a:lstStyle/>
                    <a:p>
                      <a:pPr marL="0" marR="0">
                        <a:spcBef>
                          <a:spcPts val="0"/>
                        </a:spcBef>
                        <a:spcAft>
                          <a:spcPts val="0"/>
                        </a:spcAft>
                      </a:pPr>
                      <a:endParaRPr lang="en-US" sz="1200" dirty="0">
                        <a:effectLst/>
                        <a:latin typeface="Cambria"/>
                        <a:ea typeface="ＭＳ 明朝"/>
                        <a:cs typeface="Times New Roman"/>
                      </a:endParaRPr>
                    </a:p>
                  </a:txBody>
                  <a:tcPr marL="68580" marR="68580" marT="0" marB="0"/>
                </a:tc>
                <a:tc hMerge="1">
                  <a:txBody>
                    <a:bodyPr/>
                    <a:lstStyle/>
                    <a:p>
                      <a:pPr marL="0" marR="0" algn="ctr">
                        <a:spcBef>
                          <a:spcPts val="0"/>
                        </a:spcBef>
                        <a:spcAft>
                          <a:spcPts val="0"/>
                        </a:spcAft>
                      </a:pPr>
                      <a:endParaRPr lang="en-US" sz="1200" dirty="0">
                        <a:effectLst/>
                        <a:latin typeface="Cambria"/>
                        <a:ea typeface="ＭＳ 明朝"/>
                        <a:cs typeface="Times New Roman"/>
                      </a:endParaRPr>
                    </a:p>
                  </a:txBody>
                  <a:tcPr marL="68580" marR="68580" marT="0" marB="0"/>
                </a:tc>
                <a:tc hMerge="1">
                  <a:txBody>
                    <a:bodyPr/>
                    <a:lstStyle/>
                    <a:p>
                      <a:pPr marL="0" marR="0" algn="ctr">
                        <a:spcBef>
                          <a:spcPts val="0"/>
                        </a:spcBef>
                        <a:spcAft>
                          <a:spcPts val="0"/>
                        </a:spcAft>
                      </a:pPr>
                      <a:endParaRPr lang="en-US" sz="1200" dirty="0">
                        <a:effectLst/>
                        <a:latin typeface="Cambria"/>
                        <a:ea typeface="ＭＳ 明朝"/>
                        <a:cs typeface="Times New Roman"/>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B471B216-284B-9343-9491-FD1A4F6C8295}" type="slidenum">
              <a:rPr lang="en-US" smtClean="0"/>
              <a:pPr/>
              <a:t>13</a:t>
            </a:fld>
            <a:endParaRPr lang="en-US" dirty="0"/>
          </a:p>
        </p:txBody>
      </p:sp>
    </p:spTree>
    <p:extLst>
      <p:ext uri="{BB962C8B-B14F-4D97-AF65-F5344CB8AC3E}">
        <p14:creationId xmlns:p14="http://schemas.microsoft.com/office/powerpoint/2010/main" val="253294272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Misinformation about perceived quality</a:t>
            </a:r>
            <a:endParaRPr lang="en-US" dirty="0"/>
          </a:p>
        </p:txBody>
      </p:sp>
      <p:sp>
        <p:nvSpPr>
          <p:cNvPr id="5" name="Text Placeholder 4"/>
          <p:cNvSpPr>
            <a:spLocks noGrp="1"/>
          </p:cNvSpPr>
          <p:nvPr>
            <p:ph type="body" idx="1"/>
          </p:nvPr>
        </p:nvSpPr>
        <p:spPr/>
        <p:txBody>
          <a:bodyPr/>
          <a:lstStyle/>
          <a:p>
            <a:endParaRPr lang="en-US"/>
          </a:p>
        </p:txBody>
      </p:sp>
      <p:sp>
        <p:nvSpPr>
          <p:cNvPr id="2" name="Slide Number Placeholder 1"/>
          <p:cNvSpPr>
            <a:spLocks noGrp="1"/>
          </p:cNvSpPr>
          <p:nvPr>
            <p:ph type="sldNum" sz="quarter" idx="12"/>
          </p:nvPr>
        </p:nvSpPr>
        <p:spPr/>
        <p:txBody>
          <a:bodyPr/>
          <a:lstStyle/>
          <a:p>
            <a:fld id="{96652B35-718D-4E28-AFEB-B694A3B357E8}" type="slidenum">
              <a:rPr kumimoji="0" lang="en-US" smtClean="0"/>
              <a:pPr/>
              <a:t>14</a:t>
            </a:fld>
            <a:endParaRPr kumimoji="0" lang="en-US" dirty="0"/>
          </a:p>
        </p:txBody>
      </p:sp>
    </p:spTree>
    <p:extLst>
      <p:ext uri="{BB962C8B-B14F-4D97-AF65-F5344CB8AC3E}">
        <p14:creationId xmlns:p14="http://schemas.microsoft.com/office/powerpoint/2010/main" val="3230127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Number of Independent Ratings Not Reported by WTSO </a:t>
            </a:r>
            <a:endParaRPr lang="en-US" dirty="0"/>
          </a:p>
        </p:txBody>
      </p:sp>
      <p:sp>
        <p:nvSpPr>
          <p:cNvPr id="3" name="Slide Number Placeholder 2"/>
          <p:cNvSpPr>
            <a:spLocks noGrp="1"/>
          </p:cNvSpPr>
          <p:nvPr>
            <p:ph type="sldNum" sz="quarter" idx="12"/>
          </p:nvPr>
        </p:nvSpPr>
        <p:spPr/>
        <p:txBody>
          <a:bodyPr/>
          <a:lstStyle/>
          <a:p>
            <a:fld id="{B471B216-284B-9343-9491-FD1A4F6C8295}" type="slidenum">
              <a:rPr lang="en-US" smtClean="0"/>
              <a:pPr/>
              <a:t>15</a:t>
            </a:fld>
            <a:endParaRPr lang="en-US" dirty="0"/>
          </a:p>
        </p:txBody>
      </p:sp>
      <p:pic>
        <p:nvPicPr>
          <p:cNvPr id="7" name="Picture 6"/>
          <p:cNvPicPr>
            <a:picLocks noChangeAspect="1"/>
          </p:cNvPicPr>
          <p:nvPr/>
        </p:nvPicPr>
        <p:blipFill>
          <a:blip r:embed="rId3"/>
          <a:stretch>
            <a:fillRect/>
          </a:stretch>
        </p:blipFill>
        <p:spPr>
          <a:xfrm>
            <a:off x="1562100" y="1569247"/>
            <a:ext cx="6362700" cy="5098252"/>
          </a:xfrm>
          <a:prstGeom prst="rect">
            <a:avLst/>
          </a:prstGeom>
        </p:spPr>
      </p:pic>
    </p:spTree>
    <p:extLst>
      <p:ext uri="{BB962C8B-B14F-4D97-AF65-F5344CB8AC3E}">
        <p14:creationId xmlns:p14="http://schemas.microsoft.com/office/powerpoint/2010/main" val="3261152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dirty="0" smtClean="0"/>
              <a:t>Actual Ratings </a:t>
            </a:r>
            <a:r>
              <a:rPr lang="en-US" dirty="0" smtClean="0"/>
              <a:t>v </a:t>
            </a:r>
            <a:br>
              <a:rPr lang="en-US" dirty="0" smtClean="0"/>
            </a:br>
            <a:r>
              <a:rPr lang="en-US" dirty="0" smtClean="0"/>
              <a:t>Ratings </a:t>
            </a:r>
            <a:r>
              <a:rPr lang="en-US" dirty="0" smtClean="0"/>
              <a:t>Reported by WTSO</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76990758"/>
              </p:ext>
            </p:extLst>
          </p:nvPr>
        </p:nvGraphicFramePr>
        <p:xfrm>
          <a:off x="1280160" y="1828800"/>
          <a:ext cx="7499352" cy="4318000"/>
        </p:xfrm>
        <a:graphic>
          <a:graphicData uri="http://schemas.openxmlformats.org/drawingml/2006/table">
            <a:tbl>
              <a:tblPr firstRow="1" bandRow="1">
                <a:tableStyleId>{85BE263C-DBD7-4A20-BB59-AAB30ACAA65A}</a:tableStyleId>
              </a:tblPr>
              <a:tblGrid>
                <a:gridCol w="1409700"/>
                <a:gridCol w="465138"/>
                <a:gridCol w="937419"/>
                <a:gridCol w="937419"/>
                <a:gridCol w="937419"/>
                <a:gridCol w="937419"/>
                <a:gridCol w="937419"/>
                <a:gridCol w="937419"/>
              </a:tblGrid>
              <a:tr h="609600">
                <a:tc rowSpan="2" gridSpan="3">
                  <a:txBody>
                    <a:bodyPr/>
                    <a:lstStyle/>
                    <a:p>
                      <a:pPr marL="0" marR="0" algn="ctr">
                        <a:spcBef>
                          <a:spcPts val="0"/>
                        </a:spcBef>
                        <a:spcAft>
                          <a:spcPts val="0"/>
                        </a:spcAft>
                      </a:pPr>
                      <a:r>
                        <a:rPr lang="en-US" sz="2000" dirty="0">
                          <a:effectLst/>
                        </a:rPr>
                        <a:t> </a:t>
                      </a:r>
                      <a:endParaRPr lang="en-US" sz="2000" dirty="0">
                        <a:effectLst/>
                        <a:latin typeface="Cambria"/>
                        <a:ea typeface="ＭＳ 明朝"/>
                        <a:cs typeface="Times New Roman"/>
                      </a:endParaRPr>
                    </a:p>
                  </a:txBody>
                  <a:tcPr marL="27305" marR="36830" marT="0" marB="0" anchor="ctr"/>
                </a:tc>
                <a:tc rowSpan="2" hMerge="1">
                  <a:txBody>
                    <a:bodyPr/>
                    <a:lstStyle/>
                    <a:p>
                      <a:endParaRPr lang="en-US"/>
                    </a:p>
                  </a:txBody>
                  <a:tcPr/>
                </a:tc>
                <a:tc rowSpan="2" hMerge="1">
                  <a:txBody>
                    <a:bodyPr/>
                    <a:lstStyle/>
                    <a:p>
                      <a:endParaRPr lang="en-US"/>
                    </a:p>
                  </a:txBody>
                  <a:tcPr/>
                </a:tc>
                <a:tc gridSpan="4">
                  <a:txBody>
                    <a:bodyPr/>
                    <a:lstStyle/>
                    <a:p>
                      <a:pPr marL="0" marR="0" algn="ctr">
                        <a:spcBef>
                          <a:spcPts val="0"/>
                        </a:spcBef>
                        <a:spcAft>
                          <a:spcPts val="0"/>
                        </a:spcAft>
                      </a:pPr>
                      <a:r>
                        <a:rPr lang="en-US" sz="2000" dirty="0">
                          <a:effectLst/>
                        </a:rPr>
                        <a:t>Number of WS, WA, and ST</a:t>
                      </a:r>
                      <a:br>
                        <a:rPr lang="en-US" sz="2000" dirty="0">
                          <a:effectLst/>
                        </a:rPr>
                      </a:br>
                      <a:r>
                        <a:rPr lang="en-US" sz="2000" dirty="0">
                          <a:effectLst/>
                        </a:rPr>
                        <a:t>Ratings Available</a:t>
                      </a:r>
                      <a:endParaRPr lang="en-US" sz="2000" dirty="0">
                        <a:effectLst/>
                        <a:latin typeface="Cambria"/>
                        <a:ea typeface="ＭＳ 明朝"/>
                        <a:cs typeface="Times New Roman"/>
                      </a:endParaRPr>
                    </a:p>
                  </a:txBody>
                  <a:tcPr marL="27305" marR="36830" marT="0" marB="0" anchor="b"/>
                </a:tc>
                <a:tc hMerge="1">
                  <a:txBody>
                    <a:bodyPr/>
                    <a:lstStyle/>
                    <a:p>
                      <a:endParaRPr lang="en-US"/>
                    </a:p>
                  </a:txBody>
                  <a:tcPr/>
                </a:tc>
                <a:tc hMerge="1">
                  <a:txBody>
                    <a:bodyPr/>
                    <a:lstStyle/>
                    <a:p>
                      <a:endParaRPr lang="en-US"/>
                    </a:p>
                  </a:txBody>
                  <a:tcPr/>
                </a:tc>
                <a:tc hMerge="1">
                  <a:txBody>
                    <a:bodyPr/>
                    <a:lstStyle/>
                    <a:p>
                      <a:endParaRPr lang="en-US" dirty="0"/>
                    </a:p>
                  </a:txBody>
                  <a:tcPr/>
                </a:tc>
                <a:tc rowSpan="2">
                  <a:txBody>
                    <a:bodyPr/>
                    <a:lstStyle/>
                    <a:p>
                      <a:pPr marL="0" marR="0" algn="ctr">
                        <a:spcBef>
                          <a:spcPts val="0"/>
                        </a:spcBef>
                        <a:spcAft>
                          <a:spcPts val="0"/>
                        </a:spcAft>
                      </a:pPr>
                      <a:r>
                        <a:rPr lang="en-US" sz="2000" dirty="0">
                          <a:effectLst/>
                        </a:rPr>
                        <a:t>Total</a:t>
                      </a:r>
                      <a:endParaRPr lang="en-US" sz="2000" dirty="0">
                        <a:effectLst/>
                        <a:latin typeface="Cambria"/>
                        <a:ea typeface="ＭＳ 明朝"/>
                        <a:cs typeface="Times New Roman"/>
                      </a:endParaRPr>
                    </a:p>
                  </a:txBody>
                  <a:tcPr marL="27305" marR="36830" marT="0" marB="0" anchor="ctr"/>
                </a:tc>
              </a:tr>
              <a:tr h="37084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2000" dirty="0">
                          <a:effectLst/>
                        </a:rPr>
                        <a:t>0</a:t>
                      </a:r>
                      <a:endParaRPr lang="en-US" sz="2000" b="1" dirty="0">
                        <a:solidFill>
                          <a:schemeClr val="tx1"/>
                        </a:solidFill>
                        <a:effectLst/>
                        <a:latin typeface="Cambria"/>
                        <a:ea typeface="ＭＳ 明朝"/>
                        <a:cs typeface="Times New Roman"/>
                      </a:endParaRPr>
                    </a:p>
                  </a:txBody>
                  <a:tcPr marL="27305" marR="45720" marT="0" marB="0" anchor="ctr"/>
                </a:tc>
                <a:tc>
                  <a:txBody>
                    <a:bodyPr/>
                    <a:lstStyle/>
                    <a:p>
                      <a:pPr marL="0" marR="0" algn="ctr">
                        <a:spcBef>
                          <a:spcPts val="0"/>
                        </a:spcBef>
                        <a:spcAft>
                          <a:spcPts val="0"/>
                        </a:spcAft>
                      </a:pPr>
                      <a:r>
                        <a:rPr lang="en-US" sz="2000" dirty="0">
                          <a:effectLst/>
                        </a:rPr>
                        <a:t>1</a:t>
                      </a:r>
                      <a:endParaRPr lang="en-US" sz="2000" b="1" dirty="0">
                        <a:solidFill>
                          <a:schemeClr val="tx1"/>
                        </a:solidFill>
                        <a:effectLst/>
                        <a:latin typeface="Cambria"/>
                        <a:ea typeface="ＭＳ 明朝"/>
                        <a:cs typeface="Times New Roman"/>
                      </a:endParaRPr>
                    </a:p>
                  </a:txBody>
                  <a:tcPr marL="27305" marR="45720" marT="0" marB="0" anchor="ctr"/>
                </a:tc>
                <a:tc>
                  <a:txBody>
                    <a:bodyPr/>
                    <a:lstStyle/>
                    <a:p>
                      <a:pPr marL="0" marR="0" algn="ctr">
                        <a:spcBef>
                          <a:spcPts val="0"/>
                        </a:spcBef>
                        <a:spcAft>
                          <a:spcPts val="0"/>
                        </a:spcAft>
                      </a:pPr>
                      <a:r>
                        <a:rPr lang="en-US" sz="2000" dirty="0">
                          <a:effectLst/>
                        </a:rPr>
                        <a:t>2</a:t>
                      </a:r>
                      <a:endParaRPr lang="en-US" sz="2000" b="1" dirty="0">
                        <a:solidFill>
                          <a:schemeClr val="tx1"/>
                        </a:solidFill>
                        <a:effectLst/>
                        <a:latin typeface="Cambria"/>
                        <a:ea typeface="ＭＳ 明朝"/>
                        <a:cs typeface="Times New Roman"/>
                      </a:endParaRPr>
                    </a:p>
                  </a:txBody>
                  <a:tcPr marL="27305" marR="45720" marT="0" marB="0" anchor="ctr"/>
                </a:tc>
                <a:tc>
                  <a:txBody>
                    <a:bodyPr/>
                    <a:lstStyle/>
                    <a:p>
                      <a:pPr marL="0" marR="0" algn="ctr">
                        <a:spcBef>
                          <a:spcPts val="0"/>
                        </a:spcBef>
                        <a:spcAft>
                          <a:spcPts val="0"/>
                        </a:spcAft>
                      </a:pPr>
                      <a:r>
                        <a:rPr lang="en-US" sz="2000" dirty="0">
                          <a:effectLst/>
                        </a:rPr>
                        <a:t>3</a:t>
                      </a:r>
                      <a:endParaRPr lang="en-US" sz="2000" b="1" dirty="0">
                        <a:solidFill>
                          <a:schemeClr val="tx1"/>
                        </a:solidFill>
                        <a:effectLst/>
                        <a:latin typeface="Cambria"/>
                        <a:ea typeface="ＭＳ 明朝"/>
                        <a:cs typeface="Times New Roman"/>
                      </a:endParaRPr>
                    </a:p>
                  </a:txBody>
                  <a:tcPr marL="27305" marR="45720" marT="0" marB="0" anchor="ctr"/>
                </a:tc>
                <a:tc vMerge="1">
                  <a:txBody>
                    <a:bodyPr/>
                    <a:lstStyle/>
                    <a:p>
                      <a:endParaRPr lang="en-US"/>
                    </a:p>
                  </a:txBody>
                  <a:tcPr/>
                </a:tc>
              </a:tr>
              <a:tr h="370840">
                <a:tc rowSpan="8">
                  <a:txBody>
                    <a:bodyPr/>
                    <a:lstStyle/>
                    <a:p>
                      <a:pPr marL="0" marR="0">
                        <a:spcBef>
                          <a:spcPts val="0"/>
                        </a:spcBef>
                        <a:spcAft>
                          <a:spcPts val="0"/>
                        </a:spcAft>
                      </a:pPr>
                      <a:r>
                        <a:rPr lang="en-US" sz="2000" dirty="0">
                          <a:effectLst/>
                        </a:rPr>
                        <a:t>Number of</a:t>
                      </a:r>
                    </a:p>
                    <a:p>
                      <a:pPr marL="0" marR="0">
                        <a:spcBef>
                          <a:spcPts val="0"/>
                        </a:spcBef>
                        <a:spcAft>
                          <a:spcPts val="0"/>
                        </a:spcAft>
                      </a:pPr>
                      <a:r>
                        <a:rPr lang="en-US" sz="2000" dirty="0">
                          <a:effectLst/>
                        </a:rPr>
                        <a:t>WS, WA, and ST Ratings Reported by WTSO</a:t>
                      </a:r>
                    </a:p>
                    <a:p>
                      <a:pPr marL="0" marR="0">
                        <a:spcBef>
                          <a:spcPts val="0"/>
                        </a:spcBef>
                        <a:spcAft>
                          <a:spcPts val="0"/>
                        </a:spcAft>
                      </a:pPr>
                      <a:r>
                        <a:rPr lang="en-US" sz="2000" dirty="0">
                          <a:effectLst/>
                        </a:rPr>
                        <a:t> </a:t>
                      </a:r>
                      <a:endParaRPr lang="en-US" sz="2000" dirty="0">
                        <a:effectLst/>
                        <a:latin typeface="Cambria"/>
                        <a:ea typeface="ＭＳ 明朝"/>
                        <a:cs typeface="Times New Roman"/>
                      </a:endParaRPr>
                    </a:p>
                  </a:txBody>
                  <a:tcPr marT="0" marB="0"/>
                </a:tc>
                <a:tc rowSpan="2">
                  <a:txBody>
                    <a:bodyPr/>
                    <a:lstStyle/>
                    <a:p>
                      <a:pPr marL="0" marR="0" algn="ctr">
                        <a:spcBef>
                          <a:spcPts val="0"/>
                        </a:spcBef>
                        <a:spcAft>
                          <a:spcPts val="0"/>
                        </a:spcAft>
                      </a:pPr>
                      <a:r>
                        <a:rPr lang="en-US" sz="2000" dirty="0">
                          <a:effectLst/>
                        </a:rPr>
                        <a:t>0</a:t>
                      </a:r>
                      <a:endParaRPr lang="en-US" sz="2000" dirty="0">
                        <a:effectLst/>
                        <a:latin typeface="Cambria"/>
                        <a:ea typeface="ＭＳ 明朝"/>
                        <a:cs typeface="Times New Roman"/>
                      </a:endParaRPr>
                    </a:p>
                  </a:txBody>
                  <a:tcPr marT="0" marB="0"/>
                </a:tc>
                <a:tc>
                  <a:txBody>
                    <a:bodyPr/>
                    <a:lstStyle/>
                    <a:p>
                      <a:pPr marL="0" marR="0">
                        <a:spcBef>
                          <a:spcPts val="0"/>
                        </a:spcBef>
                        <a:spcAft>
                          <a:spcPts val="0"/>
                        </a:spcAft>
                      </a:pPr>
                      <a:r>
                        <a:rPr lang="en-US" sz="2000" dirty="0">
                          <a:effectLst/>
                        </a:rPr>
                        <a:t>Count</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205</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64</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12</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9</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290</a:t>
                      </a:r>
                      <a:endParaRPr lang="en-US" sz="2000" dirty="0">
                        <a:effectLst/>
                        <a:latin typeface="Cambria"/>
                        <a:ea typeface="ＭＳ 明朝"/>
                        <a:cs typeface="Times New Roman"/>
                      </a:endParaRPr>
                    </a:p>
                  </a:txBody>
                  <a:tcPr marT="0" marB="0"/>
                </a:tc>
              </a:tr>
              <a:tr h="370840">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2000" dirty="0" smtClean="0">
                          <a:effectLst/>
                        </a:rPr>
                        <a:t>Exp’d</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206</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0</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0</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0</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290</a:t>
                      </a:r>
                      <a:endParaRPr lang="en-US" sz="2000" dirty="0">
                        <a:effectLst/>
                        <a:latin typeface="Cambria"/>
                        <a:ea typeface="ＭＳ 明朝"/>
                        <a:cs typeface="Times New Roman"/>
                      </a:endParaRPr>
                    </a:p>
                  </a:txBody>
                  <a:tcPr marT="0" marB="0"/>
                </a:tc>
              </a:tr>
              <a:tr h="370840">
                <a:tc vMerge="1">
                  <a:txBody>
                    <a:bodyPr/>
                    <a:lstStyle/>
                    <a:p>
                      <a:endParaRPr lang="en-US"/>
                    </a:p>
                  </a:txBody>
                  <a:tcPr/>
                </a:tc>
                <a:tc rowSpan="2">
                  <a:txBody>
                    <a:bodyPr/>
                    <a:lstStyle/>
                    <a:p>
                      <a:pPr marL="0" marR="0" algn="ctr">
                        <a:spcBef>
                          <a:spcPts val="0"/>
                        </a:spcBef>
                        <a:spcAft>
                          <a:spcPts val="0"/>
                        </a:spcAft>
                      </a:pPr>
                      <a:r>
                        <a:rPr lang="en-US" sz="2000" dirty="0">
                          <a:effectLst/>
                        </a:rPr>
                        <a:t>1</a:t>
                      </a:r>
                      <a:endParaRPr lang="en-US" sz="2000" dirty="0">
                        <a:effectLst/>
                        <a:latin typeface="Cambria"/>
                        <a:ea typeface="ＭＳ 明朝"/>
                        <a:cs typeface="Times New Roman"/>
                      </a:endParaRPr>
                    </a:p>
                  </a:txBody>
                  <a:tcPr marT="0" marB="0"/>
                </a:tc>
                <a:tc>
                  <a:txBody>
                    <a:bodyPr/>
                    <a:lstStyle/>
                    <a:p>
                      <a:pPr marL="0" marR="0">
                        <a:spcBef>
                          <a:spcPts val="0"/>
                        </a:spcBef>
                        <a:spcAft>
                          <a:spcPts val="0"/>
                        </a:spcAft>
                      </a:pPr>
                      <a:r>
                        <a:rPr lang="en-US" sz="2000" dirty="0">
                          <a:effectLst/>
                        </a:rPr>
                        <a:t>Count</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1</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44</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29</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18</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92</a:t>
                      </a:r>
                      <a:endParaRPr lang="en-US" sz="2000" dirty="0">
                        <a:effectLst/>
                        <a:latin typeface="Cambria"/>
                        <a:ea typeface="ＭＳ 明朝"/>
                        <a:cs typeface="Times New Roman"/>
                      </a:endParaRPr>
                    </a:p>
                  </a:txBody>
                  <a:tcPr marT="0" marB="0"/>
                </a:tc>
              </a:tr>
              <a:tr h="370840">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2000" dirty="0" smtClean="0">
                          <a:effectLst/>
                        </a:rPr>
                        <a:t>Exp’d</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0</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110</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0</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0</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92</a:t>
                      </a:r>
                      <a:endParaRPr lang="en-US" sz="2000" dirty="0">
                        <a:effectLst/>
                        <a:latin typeface="Cambria"/>
                        <a:ea typeface="ＭＳ 明朝"/>
                        <a:cs typeface="Times New Roman"/>
                      </a:endParaRPr>
                    </a:p>
                  </a:txBody>
                  <a:tcPr marT="0" marB="0"/>
                </a:tc>
              </a:tr>
              <a:tr h="370840">
                <a:tc vMerge="1">
                  <a:txBody>
                    <a:bodyPr/>
                    <a:lstStyle/>
                    <a:p>
                      <a:endParaRPr lang="en-US"/>
                    </a:p>
                  </a:txBody>
                  <a:tcPr/>
                </a:tc>
                <a:tc rowSpan="2">
                  <a:txBody>
                    <a:bodyPr/>
                    <a:lstStyle/>
                    <a:p>
                      <a:pPr marL="0" marR="0" algn="ctr">
                        <a:spcBef>
                          <a:spcPts val="0"/>
                        </a:spcBef>
                        <a:spcAft>
                          <a:spcPts val="0"/>
                        </a:spcAft>
                      </a:pPr>
                      <a:r>
                        <a:rPr lang="en-US" sz="2000" dirty="0">
                          <a:effectLst/>
                        </a:rPr>
                        <a:t>2</a:t>
                      </a:r>
                      <a:endParaRPr lang="en-US" sz="2000" dirty="0">
                        <a:effectLst/>
                        <a:latin typeface="Cambria"/>
                        <a:ea typeface="ＭＳ 明朝"/>
                        <a:cs typeface="Times New Roman"/>
                      </a:endParaRPr>
                    </a:p>
                  </a:txBody>
                  <a:tcPr marT="0" marB="0"/>
                </a:tc>
                <a:tc>
                  <a:txBody>
                    <a:bodyPr/>
                    <a:lstStyle/>
                    <a:p>
                      <a:pPr marL="0" marR="0">
                        <a:spcBef>
                          <a:spcPts val="0"/>
                        </a:spcBef>
                        <a:spcAft>
                          <a:spcPts val="0"/>
                        </a:spcAft>
                      </a:pPr>
                      <a:r>
                        <a:rPr lang="en-US" sz="2000" dirty="0">
                          <a:effectLst/>
                        </a:rPr>
                        <a:t>Count</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0</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2</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16</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15</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33</a:t>
                      </a:r>
                      <a:endParaRPr lang="en-US" sz="2000" dirty="0">
                        <a:effectLst/>
                        <a:latin typeface="Cambria"/>
                        <a:ea typeface="ＭＳ 明朝"/>
                        <a:cs typeface="Times New Roman"/>
                      </a:endParaRPr>
                    </a:p>
                  </a:txBody>
                  <a:tcPr marT="0" marB="0"/>
                </a:tc>
              </a:tr>
              <a:tr h="370840">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2000" dirty="0" smtClean="0">
                          <a:effectLst/>
                        </a:rPr>
                        <a:t>Exp’d</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0</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0</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58</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0</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33</a:t>
                      </a:r>
                      <a:endParaRPr lang="en-US" sz="2000" dirty="0">
                        <a:effectLst/>
                        <a:latin typeface="Cambria"/>
                        <a:ea typeface="ＭＳ 明朝"/>
                        <a:cs typeface="Times New Roman"/>
                      </a:endParaRPr>
                    </a:p>
                  </a:txBody>
                  <a:tcPr marT="0" marB="0"/>
                </a:tc>
              </a:tr>
              <a:tr h="370840">
                <a:tc vMerge="1">
                  <a:txBody>
                    <a:bodyPr/>
                    <a:lstStyle/>
                    <a:p>
                      <a:endParaRPr lang="en-US"/>
                    </a:p>
                  </a:txBody>
                  <a:tcPr/>
                </a:tc>
                <a:tc rowSpan="2">
                  <a:txBody>
                    <a:bodyPr/>
                    <a:lstStyle/>
                    <a:p>
                      <a:pPr marL="0" marR="0" algn="ctr">
                        <a:spcBef>
                          <a:spcPts val="0"/>
                        </a:spcBef>
                        <a:spcAft>
                          <a:spcPts val="0"/>
                        </a:spcAft>
                      </a:pPr>
                      <a:r>
                        <a:rPr lang="en-US" sz="2000" dirty="0">
                          <a:effectLst/>
                        </a:rPr>
                        <a:t>3</a:t>
                      </a:r>
                      <a:endParaRPr lang="en-US" sz="2000" dirty="0">
                        <a:effectLst/>
                        <a:latin typeface="Cambria"/>
                        <a:ea typeface="ＭＳ 明朝"/>
                        <a:cs typeface="Times New Roman"/>
                      </a:endParaRPr>
                    </a:p>
                  </a:txBody>
                  <a:tcPr marT="0" marB="0"/>
                </a:tc>
                <a:tc>
                  <a:txBody>
                    <a:bodyPr/>
                    <a:lstStyle/>
                    <a:p>
                      <a:pPr marL="0" marR="0">
                        <a:spcBef>
                          <a:spcPts val="0"/>
                        </a:spcBef>
                        <a:spcAft>
                          <a:spcPts val="0"/>
                        </a:spcAft>
                      </a:pPr>
                      <a:r>
                        <a:rPr lang="en-US" sz="2000" dirty="0">
                          <a:effectLst/>
                        </a:rPr>
                        <a:t>Count</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0</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0</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1</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6</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7</a:t>
                      </a:r>
                      <a:endParaRPr lang="en-US" sz="2000" dirty="0">
                        <a:effectLst/>
                        <a:latin typeface="Cambria"/>
                        <a:ea typeface="ＭＳ 明朝"/>
                        <a:cs typeface="Times New Roman"/>
                      </a:endParaRPr>
                    </a:p>
                  </a:txBody>
                  <a:tcPr marT="0" marB="0"/>
                </a:tc>
              </a:tr>
              <a:tr h="370840">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2000" dirty="0" smtClean="0">
                          <a:effectLst/>
                        </a:rPr>
                        <a:t>Exp’d</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0</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0</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0</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48</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7</a:t>
                      </a:r>
                      <a:endParaRPr lang="en-US" sz="2000" dirty="0">
                        <a:effectLst/>
                        <a:latin typeface="Cambria"/>
                        <a:ea typeface="ＭＳ 明朝"/>
                        <a:cs typeface="Times New Roman"/>
                      </a:endParaRPr>
                    </a:p>
                  </a:txBody>
                  <a:tcPr marT="0" marB="0"/>
                </a:tc>
              </a:tr>
              <a:tr h="370840">
                <a:tc gridSpan="2">
                  <a:txBody>
                    <a:bodyPr/>
                    <a:lstStyle/>
                    <a:p>
                      <a:pPr marL="0" marR="0">
                        <a:spcBef>
                          <a:spcPts val="0"/>
                        </a:spcBef>
                        <a:spcAft>
                          <a:spcPts val="0"/>
                        </a:spcAft>
                      </a:pPr>
                      <a:r>
                        <a:rPr lang="en-US" sz="2000" dirty="0">
                          <a:effectLst/>
                        </a:rPr>
                        <a:t>Total</a:t>
                      </a:r>
                      <a:endParaRPr lang="en-US" sz="2000" b="0" dirty="0">
                        <a:effectLst/>
                        <a:latin typeface="Cambria"/>
                        <a:ea typeface="ＭＳ 明朝"/>
                        <a:cs typeface="Times New Roman"/>
                      </a:endParaRPr>
                    </a:p>
                  </a:txBody>
                  <a:tcPr marT="0" marB="0"/>
                </a:tc>
                <a:tc hMerge="1">
                  <a:txBody>
                    <a:bodyPr/>
                    <a:lstStyle/>
                    <a:p>
                      <a:endParaRPr lang="en-US"/>
                    </a:p>
                  </a:txBody>
                  <a:tcPr/>
                </a:tc>
                <a:tc>
                  <a:txBody>
                    <a:bodyPr/>
                    <a:lstStyle/>
                    <a:p>
                      <a:pPr marL="0" marR="0">
                        <a:spcBef>
                          <a:spcPts val="0"/>
                        </a:spcBef>
                        <a:spcAft>
                          <a:spcPts val="0"/>
                        </a:spcAft>
                      </a:pP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206</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110</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58</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48</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422</a:t>
                      </a:r>
                      <a:endParaRPr lang="en-US" sz="2000" dirty="0">
                        <a:effectLst/>
                        <a:latin typeface="Cambria"/>
                        <a:ea typeface="ＭＳ 明朝"/>
                        <a:cs typeface="Times New Roman"/>
                      </a:endParaRPr>
                    </a:p>
                  </a:txBody>
                  <a:tcPr marT="0" marB="0"/>
                </a:tc>
              </a:tr>
            </a:tbl>
          </a:graphicData>
        </a:graphic>
      </p:graphicFrame>
      <p:sp>
        <p:nvSpPr>
          <p:cNvPr id="3" name="Slide Number Placeholder 2"/>
          <p:cNvSpPr>
            <a:spLocks noGrp="1"/>
          </p:cNvSpPr>
          <p:nvPr>
            <p:ph type="sldNum" sz="quarter" idx="12"/>
          </p:nvPr>
        </p:nvSpPr>
        <p:spPr/>
        <p:txBody>
          <a:bodyPr/>
          <a:lstStyle/>
          <a:p>
            <a:fld id="{B471B216-284B-9343-9491-FD1A4F6C8295}" type="slidenum">
              <a:rPr lang="en-US" smtClean="0"/>
              <a:pPr/>
              <a:t>16</a:t>
            </a:fld>
            <a:endParaRPr lang="en-US" dirty="0"/>
          </a:p>
        </p:txBody>
      </p:sp>
    </p:spTree>
    <p:extLst>
      <p:ext uri="{BB962C8B-B14F-4D97-AF65-F5344CB8AC3E}">
        <p14:creationId xmlns:p14="http://schemas.microsoft.com/office/powerpoint/2010/main" val="417564983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Not really </a:t>
            </a:r>
            <a:br>
              <a:rPr lang="en-US" dirty="0" smtClean="0"/>
            </a:br>
            <a:r>
              <a:rPr lang="en-US" dirty="0" smtClean="0"/>
              <a:t>‘til sold out’</a:t>
            </a:r>
            <a:endParaRPr lang="en-US" dirty="0"/>
          </a:p>
        </p:txBody>
      </p:sp>
      <p:sp>
        <p:nvSpPr>
          <p:cNvPr id="5" name="Text Placeholder 4"/>
          <p:cNvSpPr>
            <a:spLocks noGrp="1"/>
          </p:cNvSpPr>
          <p:nvPr>
            <p:ph type="body" idx="1"/>
          </p:nvPr>
        </p:nvSpPr>
        <p:spPr/>
        <p:txBody>
          <a:bodyPr/>
          <a:lstStyle/>
          <a:p>
            <a:endParaRPr lang="en-US"/>
          </a:p>
        </p:txBody>
      </p:sp>
      <p:sp>
        <p:nvSpPr>
          <p:cNvPr id="2" name="Slide Number Placeholder 1"/>
          <p:cNvSpPr>
            <a:spLocks noGrp="1"/>
          </p:cNvSpPr>
          <p:nvPr>
            <p:ph type="sldNum" sz="quarter" idx="12"/>
          </p:nvPr>
        </p:nvSpPr>
        <p:spPr/>
        <p:txBody>
          <a:bodyPr/>
          <a:lstStyle/>
          <a:p>
            <a:fld id="{96652B35-718D-4E28-AFEB-B694A3B357E8}" type="slidenum">
              <a:rPr kumimoji="0" lang="en-US" smtClean="0"/>
              <a:pPr/>
              <a:t>17</a:t>
            </a:fld>
            <a:endParaRPr kumimoji="0" lang="en-US" dirty="0"/>
          </a:p>
        </p:txBody>
      </p:sp>
    </p:spTree>
    <p:extLst>
      <p:ext uri="{BB962C8B-B14F-4D97-AF65-F5344CB8AC3E}">
        <p14:creationId xmlns:p14="http://schemas.microsoft.com/office/powerpoint/2010/main" val="2106290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dirty="0" smtClean="0"/>
              <a:t>Offers by Time of Day</a:t>
            </a:r>
            <a:endParaRPr lang="en-US" dirty="0"/>
          </a:p>
        </p:txBody>
      </p:sp>
      <p:sp>
        <p:nvSpPr>
          <p:cNvPr id="2" name="Slide Number Placeholder 1"/>
          <p:cNvSpPr>
            <a:spLocks noGrp="1"/>
          </p:cNvSpPr>
          <p:nvPr>
            <p:ph type="sldNum" sz="quarter" idx="12"/>
          </p:nvPr>
        </p:nvSpPr>
        <p:spPr/>
        <p:txBody>
          <a:bodyPr/>
          <a:lstStyle/>
          <a:p>
            <a:fld id="{B471B216-284B-9343-9491-FD1A4F6C8295}" type="slidenum">
              <a:rPr lang="en-US" smtClean="0"/>
              <a:pPr/>
              <a:t>18</a:t>
            </a:fld>
            <a:endParaRPr lang="en-US" dirty="0"/>
          </a:p>
        </p:txBody>
      </p:sp>
      <p:pic>
        <p:nvPicPr>
          <p:cNvPr id="14" name="Picture 13"/>
          <p:cNvPicPr>
            <a:picLocks noChangeAspect="1"/>
          </p:cNvPicPr>
          <p:nvPr/>
        </p:nvPicPr>
        <p:blipFill>
          <a:blip r:embed="rId3"/>
          <a:stretch>
            <a:fillRect/>
          </a:stretch>
        </p:blipFill>
        <p:spPr>
          <a:xfrm>
            <a:off x="1739895" y="1417639"/>
            <a:ext cx="6390647" cy="5120640"/>
          </a:xfrm>
          <a:prstGeom prst="rect">
            <a:avLst/>
          </a:prstGeom>
        </p:spPr>
      </p:pic>
    </p:spTree>
    <p:extLst>
      <p:ext uri="{BB962C8B-B14F-4D97-AF65-F5344CB8AC3E}">
        <p14:creationId xmlns:p14="http://schemas.microsoft.com/office/powerpoint/2010/main" val="16968015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‘flash’ sale?</a:t>
            </a:r>
            <a:endParaRPr lang="en-US" dirty="0"/>
          </a:p>
        </p:txBody>
      </p:sp>
      <p:sp>
        <p:nvSpPr>
          <p:cNvPr id="3" name="Content Placeholder 2"/>
          <p:cNvSpPr>
            <a:spLocks noGrp="1"/>
          </p:cNvSpPr>
          <p:nvPr>
            <p:ph idx="1"/>
          </p:nvPr>
        </p:nvSpPr>
        <p:spPr/>
        <p:txBody>
          <a:bodyPr>
            <a:normAutofit/>
          </a:bodyPr>
          <a:lstStyle/>
          <a:p>
            <a:r>
              <a:rPr lang="en-US" dirty="0" smtClean="0"/>
              <a:t>Retail platform</a:t>
            </a:r>
          </a:p>
          <a:p>
            <a:pPr lvl="1"/>
            <a:r>
              <a:rPr lang="en-US" dirty="0" smtClean="0"/>
              <a:t>Internet</a:t>
            </a:r>
            <a:r>
              <a:rPr lang="en-US" dirty="0"/>
              <a:t>/social media/</a:t>
            </a:r>
            <a:r>
              <a:rPr lang="en-US" dirty="0" smtClean="0"/>
              <a:t>email</a:t>
            </a:r>
          </a:p>
          <a:p>
            <a:pPr lvl="1"/>
            <a:r>
              <a:rPr lang="en-US" dirty="0" smtClean="0"/>
              <a:t>Impulsive purchase decisions are easy</a:t>
            </a:r>
          </a:p>
          <a:p>
            <a:pPr lvl="1"/>
            <a:r>
              <a:rPr lang="en-US" dirty="0" smtClean="0"/>
              <a:t>Fixed or free </a:t>
            </a:r>
            <a:r>
              <a:rPr lang="en-US" dirty="0"/>
              <a:t>shipping with minimum </a:t>
            </a:r>
            <a:r>
              <a:rPr lang="en-US" dirty="0" smtClean="0"/>
              <a:t>purchase</a:t>
            </a:r>
            <a:endParaRPr lang="en-US" dirty="0" smtClean="0"/>
          </a:p>
          <a:p>
            <a:r>
              <a:rPr lang="en-US" dirty="0" smtClean="0"/>
              <a:t>Marketing tactics to increase profit</a:t>
            </a:r>
          </a:p>
          <a:p>
            <a:pPr lvl="1"/>
            <a:r>
              <a:rPr lang="en-US" dirty="0"/>
              <a:t>Large actual or perceived discounts</a:t>
            </a:r>
          </a:p>
          <a:p>
            <a:pPr lvl="1"/>
            <a:r>
              <a:rPr lang="en-US" dirty="0" smtClean="0"/>
              <a:t>Induce a sense of urgency</a:t>
            </a:r>
          </a:p>
          <a:p>
            <a:pPr lvl="1"/>
            <a:r>
              <a:rPr lang="en-US" dirty="0" smtClean="0"/>
              <a:t>Create appearance of scarcity</a:t>
            </a:r>
          </a:p>
        </p:txBody>
      </p:sp>
      <p:sp>
        <p:nvSpPr>
          <p:cNvPr id="4" name="Slide Number Placeholder 3"/>
          <p:cNvSpPr>
            <a:spLocks noGrp="1"/>
          </p:cNvSpPr>
          <p:nvPr>
            <p:ph type="sldNum" sz="quarter" idx="12"/>
          </p:nvPr>
        </p:nvSpPr>
        <p:spPr/>
        <p:txBody>
          <a:bodyPr/>
          <a:lstStyle/>
          <a:p>
            <a:fld id="{B471B216-284B-9343-9491-FD1A4F6C8295}" type="slidenum">
              <a:rPr lang="en-US" smtClean="0"/>
              <a:pPr/>
              <a:t>1</a:t>
            </a:fld>
            <a:endParaRPr lang="en-US" dirty="0"/>
          </a:p>
        </p:txBody>
      </p:sp>
    </p:spTree>
    <p:extLst>
      <p:ext uri="{BB962C8B-B14F-4D97-AF65-F5344CB8AC3E}">
        <p14:creationId xmlns:p14="http://schemas.microsoft.com/office/powerpoint/2010/main" val="3489237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Elapsed Time Between Offers</a:t>
            </a:r>
            <a:endParaRPr lang="en-US" dirty="0"/>
          </a:p>
        </p:txBody>
      </p:sp>
      <p:sp>
        <p:nvSpPr>
          <p:cNvPr id="3" name="Slide Number Placeholder 2"/>
          <p:cNvSpPr>
            <a:spLocks noGrp="1"/>
          </p:cNvSpPr>
          <p:nvPr>
            <p:ph type="sldNum" sz="quarter" idx="12"/>
          </p:nvPr>
        </p:nvSpPr>
        <p:spPr/>
        <p:txBody>
          <a:bodyPr/>
          <a:lstStyle/>
          <a:p>
            <a:fld id="{B471B216-284B-9343-9491-FD1A4F6C8295}" type="slidenum">
              <a:rPr lang="en-US" smtClean="0"/>
              <a:pPr/>
              <a:t>19</a:t>
            </a:fld>
            <a:endParaRPr lang="en-US" dirty="0"/>
          </a:p>
        </p:txBody>
      </p:sp>
      <p:pic>
        <p:nvPicPr>
          <p:cNvPr id="4" name="Picture 3"/>
          <p:cNvPicPr>
            <a:picLocks noChangeAspect="1"/>
          </p:cNvPicPr>
          <p:nvPr/>
        </p:nvPicPr>
        <p:blipFill>
          <a:blip r:embed="rId3"/>
          <a:stretch>
            <a:fillRect/>
          </a:stretch>
        </p:blipFill>
        <p:spPr>
          <a:xfrm>
            <a:off x="1638810" y="1417640"/>
            <a:ext cx="6504361" cy="5211761"/>
          </a:xfrm>
          <a:prstGeom prst="rect">
            <a:avLst/>
          </a:prstGeom>
        </p:spPr>
      </p:pic>
    </p:spTree>
    <p:extLst>
      <p:ext uri="{BB962C8B-B14F-4D97-AF65-F5344CB8AC3E}">
        <p14:creationId xmlns:p14="http://schemas.microsoft.com/office/powerpoint/2010/main" val="420369723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Does WTSO profit from these practices?</a:t>
            </a:r>
            <a:endParaRPr lang="en-US" dirty="0"/>
          </a:p>
        </p:txBody>
      </p:sp>
      <p:sp>
        <p:nvSpPr>
          <p:cNvPr id="5" name="Text Placeholder 4"/>
          <p:cNvSpPr>
            <a:spLocks noGrp="1"/>
          </p:cNvSpPr>
          <p:nvPr>
            <p:ph type="body" idx="1"/>
          </p:nvPr>
        </p:nvSpPr>
        <p:spPr/>
        <p:txBody>
          <a:bodyPr/>
          <a:lstStyle/>
          <a:p>
            <a:endParaRPr lang="en-US"/>
          </a:p>
        </p:txBody>
      </p:sp>
      <p:sp>
        <p:nvSpPr>
          <p:cNvPr id="2" name="Slide Number Placeholder 1"/>
          <p:cNvSpPr>
            <a:spLocks noGrp="1"/>
          </p:cNvSpPr>
          <p:nvPr>
            <p:ph type="sldNum" sz="quarter" idx="12"/>
          </p:nvPr>
        </p:nvSpPr>
        <p:spPr/>
        <p:txBody>
          <a:bodyPr/>
          <a:lstStyle/>
          <a:p>
            <a:fld id="{96652B35-718D-4E28-AFEB-B694A3B357E8}" type="slidenum">
              <a:rPr kumimoji="0" lang="en-US" smtClean="0"/>
              <a:pPr/>
              <a:t>20</a:t>
            </a:fld>
            <a:endParaRPr kumimoji="0" lang="en-US" dirty="0"/>
          </a:p>
        </p:txBody>
      </p:sp>
    </p:spTree>
    <p:extLst>
      <p:ext uri="{BB962C8B-B14F-4D97-AF65-F5344CB8AC3E}">
        <p14:creationId xmlns:p14="http://schemas.microsoft.com/office/powerpoint/2010/main" val="401063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Regression Model</a:t>
            </a:r>
            <a:endParaRPr lang="en-US" dirty="0"/>
          </a:p>
        </p:txBody>
      </p:sp>
      <p:sp>
        <p:nvSpPr>
          <p:cNvPr id="5" name="Content Placeholder 4"/>
          <p:cNvSpPr>
            <a:spLocks noGrp="1"/>
          </p:cNvSpPr>
          <p:nvPr>
            <p:ph idx="1"/>
          </p:nvPr>
        </p:nvSpPr>
        <p:spPr/>
        <p:txBody>
          <a:bodyPr>
            <a:normAutofit/>
          </a:bodyPr>
          <a:lstStyle/>
          <a:p>
            <a:r>
              <a:rPr lang="en-US" dirty="0" smtClean="0"/>
              <a:t>Dependent Variable = Sales Price </a:t>
            </a:r>
          </a:p>
          <a:p>
            <a:r>
              <a:rPr lang="en-US" dirty="0" smtClean="0"/>
              <a:t>Independent Variables</a:t>
            </a:r>
          </a:p>
          <a:p>
            <a:pPr lvl="1"/>
            <a:r>
              <a:rPr lang="en-US" dirty="0" smtClean="0"/>
              <a:t>Fixed Effects</a:t>
            </a:r>
          </a:p>
          <a:p>
            <a:pPr lvl="2"/>
            <a:r>
              <a:rPr lang="en-US" dirty="0" smtClean="0"/>
              <a:t>Country/State Effects</a:t>
            </a:r>
            <a:br>
              <a:rPr lang="en-US" dirty="0" smtClean="0"/>
            </a:br>
            <a:r>
              <a:rPr lang="en-US" dirty="0"/>
              <a:t>Perceived Quality (Ratings</a:t>
            </a:r>
            <a:r>
              <a:rPr lang="en-US" dirty="0" smtClean="0"/>
              <a:t>)</a:t>
            </a:r>
            <a:br>
              <a:rPr lang="en-US" dirty="0" smtClean="0"/>
            </a:br>
            <a:r>
              <a:rPr lang="en-US" dirty="0"/>
              <a:t>Prevailing Market Price</a:t>
            </a:r>
          </a:p>
          <a:p>
            <a:pPr lvl="2"/>
            <a:r>
              <a:rPr lang="en-US" dirty="0"/>
              <a:t>Producer’s Wishful </a:t>
            </a:r>
            <a:r>
              <a:rPr lang="en-US" dirty="0" smtClean="0"/>
              <a:t>Surplus</a:t>
            </a:r>
          </a:p>
          <a:p>
            <a:pPr lvl="1"/>
            <a:r>
              <a:rPr lang="en-US" dirty="0" smtClean="0"/>
              <a:t>Test Variables</a:t>
            </a:r>
          </a:p>
          <a:p>
            <a:pPr lvl="2"/>
            <a:r>
              <a:rPr lang="en-US" dirty="0" smtClean="0"/>
              <a:t>Disinformation about Price</a:t>
            </a:r>
          </a:p>
          <a:p>
            <a:pPr lvl="2"/>
            <a:r>
              <a:rPr lang="en-US" dirty="0" smtClean="0"/>
              <a:t>Misinformation about Quality</a:t>
            </a:r>
          </a:p>
          <a:p>
            <a:pPr lvl="1"/>
            <a:endParaRPr lang="en-US" dirty="0"/>
          </a:p>
        </p:txBody>
      </p:sp>
      <p:sp>
        <p:nvSpPr>
          <p:cNvPr id="2" name="Slide Number Placeholder 1"/>
          <p:cNvSpPr>
            <a:spLocks noGrp="1"/>
          </p:cNvSpPr>
          <p:nvPr>
            <p:ph type="sldNum" sz="quarter" idx="12"/>
          </p:nvPr>
        </p:nvSpPr>
        <p:spPr/>
        <p:txBody>
          <a:bodyPr/>
          <a:lstStyle/>
          <a:p>
            <a:fld id="{B471B216-284B-9343-9491-FD1A4F6C8295}" type="slidenum">
              <a:rPr lang="en-US" smtClean="0"/>
              <a:pPr/>
              <a:t>21</a:t>
            </a:fld>
            <a:endParaRPr lang="en-US" dirty="0"/>
          </a:p>
        </p:txBody>
      </p:sp>
    </p:spTree>
    <p:extLst>
      <p:ext uri="{BB962C8B-B14F-4D97-AF65-F5344CB8AC3E}">
        <p14:creationId xmlns:p14="http://schemas.microsoft.com/office/powerpoint/2010/main" val="227677783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Explained</a:t>
            </a:r>
            <a:endParaRPr lang="en-US" dirty="0"/>
          </a:p>
        </p:txBody>
      </p:sp>
      <p:sp>
        <p:nvSpPr>
          <p:cNvPr id="3" name="Content Placeholder 2"/>
          <p:cNvSpPr>
            <a:spLocks noGrp="1"/>
          </p:cNvSpPr>
          <p:nvPr>
            <p:ph idx="1"/>
          </p:nvPr>
        </p:nvSpPr>
        <p:spPr/>
        <p:txBody>
          <a:bodyPr>
            <a:normAutofit/>
          </a:bodyPr>
          <a:lstStyle/>
          <a:p>
            <a:r>
              <a:rPr lang="en-US" dirty="0" smtClean="0"/>
              <a:t>Producer’s </a:t>
            </a:r>
            <a:r>
              <a:rPr lang="en-US" dirty="0"/>
              <a:t>Wishful </a:t>
            </a:r>
            <a:r>
              <a:rPr lang="en-US" dirty="0" smtClean="0"/>
              <a:t>Surplus (PWS)</a:t>
            </a:r>
          </a:p>
          <a:p>
            <a:pPr lvl="1"/>
            <a:r>
              <a:rPr lang="en-US" dirty="0" smtClean="0"/>
              <a:t>Release Price – Prevailing Market Price</a:t>
            </a:r>
          </a:p>
          <a:p>
            <a:r>
              <a:rPr lang="en-US" dirty="0" smtClean="0"/>
              <a:t>Profit from Disinformation about Price</a:t>
            </a:r>
          </a:p>
          <a:p>
            <a:pPr lvl="1"/>
            <a:r>
              <a:rPr lang="en-US" dirty="0" smtClean="0"/>
              <a:t>‘Original Price’ – Release Price</a:t>
            </a:r>
          </a:p>
          <a:p>
            <a:r>
              <a:rPr lang="en-US" dirty="0" smtClean="0"/>
              <a:t>Profit from Misinformation about Quality</a:t>
            </a:r>
          </a:p>
          <a:p>
            <a:pPr lvl="1"/>
            <a:r>
              <a:rPr lang="en-US" dirty="0" smtClean="0"/>
              <a:t>Avg WTSO-reported rating – </a:t>
            </a:r>
            <a:br>
              <a:rPr lang="en-US" dirty="0" smtClean="0"/>
            </a:br>
            <a:r>
              <a:rPr lang="en-US" dirty="0" smtClean="0"/>
              <a:t>Avg Actual Rating</a:t>
            </a:r>
            <a:endParaRPr lang="en-US" dirty="0"/>
          </a:p>
        </p:txBody>
      </p:sp>
      <p:sp>
        <p:nvSpPr>
          <p:cNvPr id="4" name="Slide Number Placeholder 3"/>
          <p:cNvSpPr>
            <a:spLocks noGrp="1"/>
          </p:cNvSpPr>
          <p:nvPr>
            <p:ph type="sldNum" sz="quarter" idx="12"/>
          </p:nvPr>
        </p:nvSpPr>
        <p:spPr/>
        <p:txBody>
          <a:bodyPr/>
          <a:lstStyle/>
          <a:p>
            <a:fld id="{B471B216-284B-9343-9491-FD1A4F6C8295}" type="slidenum">
              <a:rPr lang="en-US" smtClean="0"/>
              <a:pPr/>
              <a:t>22</a:t>
            </a:fld>
            <a:endParaRPr lang="en-US" dirty="0"/>
          </a:p>
        </p:txBody>
      </p:sp>
    </p:spTree>
    <p:extLst>
      <p:ext uri="{BB962C8B-B14F-4D97-AF65-F5344CB8AC3E}">
        <p14:creationId xmlns:p14="http://schemas.microsoft.com/office/powerpoint/2010/main" val="147728702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Alternative Models (N Vars)</a:t>
            </a:r>
            <a:endParaRPr lang="en-US" dirty="0"/>
          </a:p>
        </p:txBody>
      </p:sp>
      <p:sp>
        <p:nvSpPr>
          <p:cNvPr id="5" name="Text Placeholder 4"/>
          <p:cNvSpPr>
            <a:spLocks noGrp="1"/>
          </p:cNvSpPr>
          <p:nvPr>
            <p:ph sz="half" idx="1"/>
          </p:nvPr>
        </p:nvSpPr>
        <p:spPr/>
        <p:txBody>
          <a:bodyPr>
            <a:normAutofit lnSpcReduction="10000"/>
          </a:bodyPr>
          <a:lstStyle/>
          <a:p>
            <a:r>
              <a:rPr lang="en-US" dirty="0" smtClean="0"/>
              <a:t>Model I</a:t>
            </a:r>
          </a:p>
          <a:p>
            <a:r>
              <a:rPr lang="en-US" dirty="0" smtClean="0"/>
              <a:t>Country/State (12)</a:t>
            </a:r>
          </a:p>
          <a:p>
            <a:r>
              <a:rPr lang="en-US" dirty="0" smtClean="0"/>
              <a:t>Perceived Quality (1)</a:t>
            </a:r>
          </a:p>
          <a:p>
            <a:r>
              <a:rPr lang="en-US" dirty="0" smtClean="0"/>
              <a:t>Prevailing Market Price (1)</a:t>
            </a:r>
          </a:p>
          <a:p>
            <a:r>
              <a:rPr lang="en-US" dirty="0" smtClean="0"/>
              <a:t>PWS (1)</a:t>
            </a:r>
          </a:p>
          <a:p>
            <a:r>
              <a:rPr lang="en-US" dirty="0" smtClean="0"/>
              <a:t>Disinformation about Price (1)</a:t>
            </a:r>
          </a:p>
          <a:p>
            <a:r>
              <a:rPr lang="en-US" dirty="0" smtClean="0"/>
              <a:t>Misinformation about Quality (1)</a:t>
            </a:r>
          </a:p>
        </p:txBody>
      </p:sp>
      <p:sp>
        <p:nvSpPr>
          <p:cNvPr id="7" name="Text Placeholder 6"/>
          <p:cNvSpPr>
            <a:spLocks noGrp="1"/>
          </p:cNvSpPr>
          <p:nvPr>
            <p:ph sz="half" idx="2"/>
          </p:nvPr>
        </p:nvSpPr>
        <p:spPr/>
        <p:txBody>
          <a:bodyPr>
            <a:normAutofit lnSpcReduction="10000"/>
          </a:bodyPr>
          <a:lstStyle/>
          <a:p>
            <a:r>
              <a:rPr lang="en-US" dirty="0" smtClean="0"/>
              <a:t>Model II</a:t>
            </a:r>
          </a:p>
          <a:p>
            <a:r>
              <a:rPr lang="en-US" dirty="0" smtClean="0"/>
              <a:t>Country/State (12)</a:t>
            </a:r>
          </a:p>
          <a:p>
            <a:r>
              <a:rPr lang="en-US" dirty="0" smtClean="0"/>
              <a:t>Perceived Quality (1)</a:t>
            </a:r>
          </a:p>
          <a:p>
            <a:r>
              <a:rPr lang="en-US" dirty="0" smtClean="0"/>
              <a:t>Prevailing Market Price (13)</a:t>
            </a:r>
            <a:endParaRPr lang="en-US" dirty="0"/>
          </a:p>
          <a:p>
            <a:r>
              <a:rPr lang="en-US" dirty="0" smtClean="0"/>
              <a:t>PWS (1)</a:t>
            </a:r>
          </a:p>
          <a:p>
            <a:r>
              <a:rPr lang="en-US" dirty="0" smtClean="0"/>
              <a:t>Disinformation </a:t>
            </a:r>
            <a:r>
              <a:rPr lang="en-US" dirty="0"/>
              <a:t>about Price (1</a:t>
            </a:r>
            <a:r>
              <a:rPr lang="en-US" dirty="0" smtClean="0"/>
              <a:t>)</a:t>
            </a:r>
            <a:br>
              <a:rPr lang="en-US" dirty="0" smtClean="0"/>
            </a:br>
            <a:r>
              <a:rPr lang="en-US" dirty="0"/>
              <a:t>Misinformation about Quality </a:t>
            </a:r>
            <a:r>
              <a:rPr lang="en-US" dirty="0" smtClean="0"/>
              <a:t>(12)</a:t>
            </a:r>
            <a:endParaRPr lang="en-US" dirty="0"/>
          </a:p>
          <a:p>
            <a:endParaRPr lang="en-US" dirty="0"/>
          </a:p>
        </p:txBody>
      </p:sp>
      <p:sp>
        <p:nvSpPr>
          <p:cNvPr id="2" name="Slide Number Placeholder 1"/>
          <p:cNvSpPr>
            <a:spLocks noGrp="1"/>
          </p:cNvSpPr>
          <p:nvPr>
            <p:ph type="sldNum" sz="quarter" idx="12"/>
          </p:nvPr>
        </p:nvSpPr>
        <p:spPr/>
        <p:txBody>
          <a:bodyPr/>
          <a:lstStyle/>
          <a:p>
            <a:fld id="{B471B216-284B-9343-9491-FD1A4F6C8295}" type="slidenum">
              <a:rPr lang="en-US" smtClean="0"/>
              <a:pPr/>
              <a:t>23</a:t>
            </a:fld>
            <a:endParaRPr lang="en-US" dirty="0"/>
          </a:p>
        </p:txBody>
      </p:sp>
    </p:spTree>
    <p:extLst>
      <p:ext uri="{BB962C8B-B14F-4D97-AF65-F5344CB8AC3E}">
        <p14:creationId xmlns:p14="http://schemas.microsoft.com/office/powerpoint/2010/main" val="309402872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Regression Results (1)</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22657544"/>
              </p:ext>
            </p:extLst>
          </p:nvPr>
        </p:nvGraphicFramePr>
        <p:xfrm>
          <a:off x="1280160" y="1371600"/>
          <a:ext cx="7499350" cy="5004646"/>
        </p:xfrm>
        <a:graphic>
          <a:graphicData uri="http://schemas.openxmlformats.org/drawingml/2006/table">
            <a:tbl>
              <a:tblPr firstRow="1" bandRow="1">
                <a:tableStyleId>{21E4AEA4-8DFA-4A89-87EB-49C32662AFE0}</a:tableStyleId>
              </a:tblPr>
              <a:tblGrid>
                <a:gridCol w="2791460"/>
                <a:gridCol w="1160780"/>
                <a:gridCol w="1155700"/>
                <a:gridCol w="891540"/>
                <a:gridCol w="340360"/>
                <a:gridCol w="1159510"/>
              </a:tblGrid>
              <a:tr h="341207">
                <a:tc>
                  <a:txBody>
                    <a:bodyPr/>
                    <a:lstStyle/>
                    <a:p>
                      <a:pPr marL="0" marR="0" algn="r">
                        <a:spcBef>
                          <a:spcPts val="0"/>
                        </a:spcBef>
                        <a:spcAft>
                          <a:spcPts val="0"/>
                        </a:spcAft>
                      </a:pPr>
                      <a:r>
                        <a:rPr lang="en-US" sz="2100" dirty="0">
                          <a:effectLst/>
                        </a:rPr>
                        <a:t> </a:t>
                      </a:r>
                      <a:endParaRPr lang="en-US" sz="2100" dirty="0">
                        <a:effectLst/>
                        <a:latin typeface="Cambria"/>
                        <a:ea typeface="ＭＳ 明朝"/>
                        <a:cs typeface="Times New Roman"/>
                      </a:endParaRPr>
                    </a:p>
                  </a:txBody>
                  <a:tcPr marT="0" marB="0" anchor="ctr"/>
                </a:tc>
                <a:tc gridSpan="2">
                  <a:txBody>
                    <a:bodyPr/>
                    <a:lstStyle/>
                    <a:p>
                      <a:pPr marL="0" marR="0" algn="ctr">
                        <a:spcBef>
                          <a:spcPts val="0"/>
                        </a:spcBef>
                        <a:spcAft>
                          <a:spcPts val="0"/>
                        </a:spcAft>
                      </a:pPr>
                      <a:r>
                        <a:rPr lang="en-US" sz="2100" dirty="0">
                          <a:effectLst/>
                        </a:rPr>
                        <a:t>Model I</a:t>
                      </a:r>
                      <a:endParaRPr lang="en-US" sz="2100" dirty="0">
                        <a:solidFill>
                          <a:schemeClr val="bg1"/>
                        </a:solidFill>
                        <a:effectLst/>
                        <a:latin typeface="Cambria"/>
                        <a:ea typeface="ＭＳ 明朝"/>
                        <a:cs typeface="Times New Roman"/>
                      </a:endParaRPr>
                    </a:p>
                  </a:txBody>
                  <a:tcPr marT="0" marB="0" anchor="ctr"/>
                </a:tc>
                <a:tc hMerge="1">
                  <a:txBody>
                    <a:bodyPr/>
                    <a:lstStyle/>
                    <a:p>
                      <a:endParaRPr lang="en-US"/>
                    </a:p>
                  </a:txBody>
                  <a:tcPr/>
                </a:tc>
                <a:tc gridSpan="3">
                  <a:txBody>
                    <a:bodyPr/>
                    <a:lstStyle/>
                    <a:p>
                      <a:pPr marL="0" marR="0" algn="ctr">
                        <a:spcBef>
                          <a:spcPts val="0"/>
                        </a:spcBef>
                        <a:spcAft>
                          <a:spcPts val="0"/>
                        </a:spcAft>
                      </a:pPr>
                      <a:r>
                        <a:rPr lang="en-US" sz="2100" dirty="0">
                          <a:effectLst/>
                        </a:rPr>
                        <a:t>Model II</a:t>
                      </a:r>
                      <a:endParaRPr lang="en-US" sz="2100" dirty="0">
                        <a:effectLst/>
                        <a:latin typeface="Cambria"/>
                        <a:ea typeface="ＭＳ 明朝"/>
                        <a:cs typeface="Times New Roman"/>
                      </a:endParaRPr>
                    </a:p>
                  </a:txBody>
                  <a:tcPr marT="0" marB="0" anchor="ctr"/>
                </a:tc>
                <a:tc hMerge="1">
                  <a:txBody>
                    <a:bodyPr/>
                    <a:lstStyle/>
                    <a:p>
                      <a:endParaRPr lang="en-US"/>
                    </a:p>
                  </a:txBody>
                  <a:tcPr/>
                </a:tc>
                <a:tc hMerge="1">
                  <a:txBody>
                    <a:bodyPr/>
                    <a:lstStyle/>
                    <a:p>
                      <a:endParaRPr lang="en-US"/>
                    </a:p>
                  </a:txBody>
                  <a:tcPr/>
                </a:tc>
              </a:tr>
              <a:tr h="341207">
                <a:tc>
                  <a:txBody>
                    <a:bodyPr/>
                    <a:lstStyle/>
                    <a:p>
                      <a:pPr marL="0" marR="0" algn="r">
                        <a:spcBef>
                          <a:spcPts val="0"/>
                        </a:spcBef>
                        <a:spcAft>
                          <a:spcPts val="0"/>
                        </a:spcAft>
                        <a:tabLst>
                          <a:tab pos="342900" algn="l"/>
                        </a:tabLst>
                      </a:pPr>
                      <a:r>
                        <a:rPr lang="en-US" sz="2100" u="none" dirty="0">
                          <a:effectLst/>
                        </a:rPr>
                        <a:t>Adjusted R</a:t>
                      </a:r>
                      <a:r>
                        <a:rPr lang="en-US" sz="2100" u="none" baseline="30000" dirty="0">
                          <a:effectLst/>
                        </a:rPr>
                        <a:t>2   </a:t>
                      </a:r>
                      <a:r>
                        <a:rPr lang="en-US" sz="2100" u="none" dirty="0">
                          <a:effectLst/>
                        </a:rPr>
                        <a:t>  </a:t>
                      </a:r>
                      <a:endParaRPr lang="en-US" sz="2100" u="none" dirty="0">
                        <a:effectLst/>
                        <a:latin typeface="Cambria"/>
                        <a:ea typeface="ＭＳ 明朝"/>
                        <a:cs typeface="Times New Roman"/>
                      </a:endParaRPr>
                    </a:p>
                  </a:txBody>
                  <a:tcPr marT="0" marB="0" anchor="ctr"/>
                </a:tc>
                <a:tc gridSpan="2">
                  <a:txBody>
                    <a:bodyPr/>
                    <a:lstStyle/>
                    <a:p>
                      <a:pPr marL="0" marR="0" algn="ctr">
                        <a:spcBef>
                          <a:spcPts val="0"/>
                        </a:spcBef>
                        <a:spcAft>
                          <a:spcPts val="0"/>
                        </a:spcAft>
                      </a:pPr>
                      <a:r>
                        <a:rPr lang="en-US" sz="2100" dirty="0">
                          <a:effectLst/>
                        </a:rPr>
                        <a:t>.961</a:t>
                      </a:r>
                      <a:endParaRPr lang="en-US" sz="2100" dirty="0">
                        <a:effectLst/>
                        <a:latin typeface="Cambria"/>
                        <a:ea typeface="ＭＳ 明朝"/>
                        <a:cs typeface="Times New Roman"/>
                      </a:endParaRPr>
                    </a:p>
                  </a:txBody>
                  <a:tcPr marT="0" marB="0" anchor="ctr"/>
                </a:tc>
                <a:tc hMerge="1">
                  <a:txBody>
                    <a:bodyPr/>
                    <a:lstStyle/>
                    <a:p>
                      <a:endParaRPr lang="en-US"/>
                    </a:p>
                  </a:txBody>
                  <a:tcPr/>
                </a:tc>
                <a:tc gridSpan="3">
                  <a:txBody>
                    <a:bodyPr/>
                    <a:lstStyle/>
                    <a:p>
                      <a:pPr marL="0" marR="0" algn="ctr">
                        <a:spcBef>
                          <a:spcPts val="0"/>
                        </a:spcBef>
                        <a:spcAft>
                          <a:spcPts val="0"/>
                        </a:spcAft>
                      </a:pPr>
                      <a:r>
                        <a:rPr lang="en-US" sz="2100" dirty="0">
                          <a:effectLst/>
                        </a:rPr>
                        <a:t>.977</a:t>
                      </a:r>
                      <a:endParaRPr lang="en-US" sz="2100" dirty="0">
                        <a:effectLst/>
                        <a:latin typeface="Cambria"/>
                        <a:ea typeface="ＭＳ 明朝"/>
                        <a:cs typeface="Times New Roman"/>
                      </a:endParaRPr>
                    </a:p>
                  </a:txBody>
                  <a:tcPr marT="0" marB="0" anchor="ctr"/>
                </a:tc>
                <a:tc hMerge="1">
                  <a:txBody>
                    <a:bodyPr/>
                    <a:lstStyle/>
                    <a:p>
                      <a:endParaRPr lang="en-US" dirty="0"/>
                    </a:p>
                  </a:txBody>
                  <a:tcPr/>
                </a:tc>
                <a:tc hMerge="1">
                  <a:txBody>
                    <a:bodyPr/>
                    <a:lstStyle/>
                    <a:p>
                      <a:endParaRPr lang="en-US"/>
                    </a:p>
                  </a:txBody>
                  <a:tcPr/>
                </a:tc>
              </a:tr>
              <a:tr h="341207">
                <a:tc>
                  <a:txBody>
                    <a:bodyPr/>
                    <a:lstStyle/>
                    <a:p>
                      <a:pPr marL="0" marR="0" algn="r">
                        <a:spcBef>
                          <a:spcPts val="0"/>
                        </a:spcBef>
                        <a:spcAft>
                          <a:spcPts val="0"/>
                        </a:spcAft>
                      </a:pPr>
                      <a:endParaRPr lang="en-US" sz="2100" dirty="0">
                        <a:effectLst/>
                        <a:latin typeface="Cambria"/>
                        <a:ea typeface="ＭＳ 明朝"/>
                        <a:cs typeface="Times New Roman"/>
                      </a:endParaRPr>
                    </a:p>
                  </a:txBody>
                  <a:tcPr marT="0" marB="0" anchor="ctr"/>
                </a:tc>
                <a:tc>
                  <a:txBody>
                    <a:bodyPr/>
                    <a:lstStyle/>
                    <a:p>
                      <a:pPr marL="0" marR="0" algn="ctr">
                        <a:spcBef>
                          <a:spcPts val="0"/>
                        </a:spcBef>
                        <a:spcAft>
                          <a:spcPts val="0"/>
                        </a:spcAft>
                        <a:tabLst>
                          <a:tab pos="697230" algn="l"/>
                        </a:tabLst>
                      </a:pPr>
                      <a:r>
                        <a:rPr lang="en-US" sz="2100" dirty="0">
                          <a:effectLst/>
                        </a:rPr>
                        <a:t>B</a:t>
                      </a:r>
                      <a:endParaRPr lang="en-US" sz="2100" dirty="0">
                        <a:solidFill>
                          <a:schemeClr val="bg1"/>
                        </a:solidFill>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Sig.</a:t>
                      </a:r>
                      <a:endParaRPr lang="en-US" sz="2100" dirty="0">
                        <a:solidFill>
                          <a:schemeClr val="bg1"/>
                        </a:solidFill>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B</a:t>
                      </a:r>
                      <a:endParaRPr lang="en-US" sz="2100" dirty="0">
                        <a:solidFill>
                          <a:schemeClr val="bg1"/>
                        </a:solidFill>
                        <a:effectLst/>
                        <a:latin typeface="Cambria"/>
                        <a:ea typeface="ＭＳ 明朝"/>
                        <a:cs typeface="Times New Roman"/>
                      </a:endParaRPr>
                    </a:p>
                  </a:txBody>
                  <a:tcPr marT="0" marB="0" anchor="ctr"/>
                </a:tc>
                <a:tc gridSpan="2">
                  <a:txBody>
                    <a:bodyPr/>
                    <a:lstStyle/>
                    <a:p>
                      <a:pPr marL="0" marR="0" algn="r">
                        <a:spcBef>
                          <a:spcPts val="0"/>
                        </a:spcBef>
                        <a:spcAft>
                          <a:spcPts val="0"/>
                        </a:spcAft>
                      </a:pPr>
                      <a:r>
                        <a:rPr lang="en-US" sz="2100" dirty="0">
                          <a:effectLst/>
                        </a:rPr>
                        <a:t>Sig.</a:t>
                      </a:r>
                      <a:endParaRPr lang="en-US" sz="2100" dirty="0">
                        <a:solidFill>
                          <a:schemeClr val="bg1"/>
                        </a:solidFill>
                        <a:effectLst/>
                        <a:latin typeface="Cambria"/>
                        <a:ea typeface="ＭＳ 明朝"/>
                        <a:cs typeface="Times New Roman"/>
                      </a:endParaRPr>
                    </a:p>
                  </a:txBody>
                  <a:tcPr marT="0" marB="0" anchor="ctr"/>
                </a:tc>
                <a:tc hMerge="1">
                  <a:txBody>
                    <a:bodyPr/>
                    <a:lstStyle/>
                    <a:p>
                      <a:endParaRPr lang="en-US"/>
                    </a:p>
                  </a:txBody>
                  <a:tcPr/>
                </a:tc>
              </a:tr>
              <a:tr h="341207">
                <a:tc gridSpan="6">
                  <a:txBody>
                    <a:bodyPr/>
                    <a:lstStyle/>
                    <a:p>
                      <a:pPr marL="0" marR="0" algn="l">
                        <a:spcBef>
                          <a:spcPts val="0"/>
                        </a:spcBef>
                        <a:spcAft>
                          <a:spcPts val="0"/>
                        </a:spcAft>
                      </a:pPr>
                      <a:r>
                        <a:rPr lang="en-US" sz="2100" u="sng" dirty="0">
                          <a:effectLst/>
                        </a:rPr>
                        <a:t>COUNTRY/STATE </a:t>
                      </a:r>
                      <a:r>
                        <a:rPr lang="en-US" sz="2100" u="sng" dirty="0" smtClean="0">
                          <a:effectLst/>
                        </a:rPr>
                        <a:t>EFFECTS</a:t>
                      </a:r>
                      <a:r>
                        <a:rPr lang="en-US" sz="2100" dirty="0">
                          <a:effectLst/>
                        </a:rPr>
                        <a:t> </a:t>
                      </a:r>
                      <a:endParaRPr lang="en-US" sz="2100" dirty="0">
                        <a:effectLst/>
                        <a:latin typeface="Cambria"/>
                        <a:ea typeface="ＭＳ 明朝"/>
                        <a:cs typeface="Times New Roman"/>
                      </a:endParaRPr>
                    </a:p>
                  </a:txBody>
                  <a:tcPr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r">
                        <a:spcBef>
                          <a:spcPts val="0"/>
                        </a:spcBef>
                        <a:spcAft>
                          <a:spcPts val="0"/>
                        </a:spcAft>
                      </a:pPr>
                      <a:endParaRPr lang="en-US" sz="1600" dirty="0">
                        <a:effectLst/>
                        <a:latin typeface="Cambria"/>
                        <a:ea typeface="ＭＳ 明朝"/>
                        <a:cs typeface="Times New Roman"/>
                      </a:endParaRPr>
                    </a:p>
                  </a:txBody>
                  <a:tcPr marT="0" marB="0" anchor="ctr"/>
                </a:tc>
                <a:tc hMerge="1">
                  <a:txBody>
                    <a:bodyPr/>
                    <a:lstStyle/>
                    <a:p>
                      <a:endParaRPr lang="en-US"/>
                    </a:p>
                  </a:txBody>
                  <a:tcPr/>
                </a:tc>
              </a:tr>
              <a:tr h="341207">
                <a:tc>
                  <a:txBody>
                    <a:bodyPr/>
                    <a:lstStyle/>
                    <a:p>
                      <a:pPr marL="0" marR="0" algn="l">
                        <a:spcBef>
                          <a:spcPts val="0"/>
                        </a:spcBef>
                        <a:spcAft>
                          <a:spcPts val="0"/>
                        </a:spcAft>
                      </a:pPr>
                      <a:r>
                        <a:rPr lang="en-US" sz="2100" dirty="0">
                          <a:effectLst/>
                        </a:rPr>
                        <a:t>     AR</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-18.787</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.003</a:t>
                      </a:r>
                      <a:endParaRPr lang="en-US" sz="2100" dirty="0">
                        <a:effectLst/>
                        <a:latin typeface="Cambria"/>
                        <a:ea typeface="ＭＳ 明朝"/>
                        <a:cs typeface="Times New Roman"/>
                      </a:endParaRPr>
                    </a:p>
                  </a:txBody>
                  <a:tcPr marT="0" marB="0" anchor="ctr"/>
                </a:tc>
                <a:tc gridSpan="2">
                  <a:txBody>
                    <a:bodyPr/>
                    <a:lstStyle/>
                    <a:p>
                      <a:pPr marL="0" marR="0" algn="r">
                        <a:spcBef>
                          <a:spcPts val="0"/>
                        </a:spcBef>
                        <a:spcAft>
                          <a:spcPts val="0"/>
                        </a:spcAft>
                      </a:pPr>
                      <a:r>
                        <a:rPr lang="en-US" sz="2100" dirty="0">
                          <a:effectLst/>
                        </a:rPr>
                        <a:t>-13.182</a:t>
                      </a:r>
                      <a:endParaRPr lang="en-US" sz="2100" dirty="0">
                        <a:effectLst/>
                        <a:latin typeface="Cambria"/>
                        <a:ea typeface="ＭＳ 明朝"/>
                        <a:cs typeface="Times New Roman"/>
                      </a:endParaRPr>
                    </a:p>
                  </a:txBody>
                  <a:tcPr marT="0" marB="0" anchor="ctr"/>
                </a:tc>
                <a:tc hMerge="1">
                  <a:txBody>
                    <a:bodyPr/>
                    <a:lstStyle/>
                    <a:p>
                      <a:pPr marL="0" marR="0" algn="r">
                        <a:spcBef>
                          <a:spcPts val="0"/>
                        </a:spcBef>
                        <a:spcAft>
                          <a:spcPts val="0"/>
                        </a:spcAft>
                      </a:pP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.956</a:t>
                      </a:r>
                      <a:endParaRPr lang="en-US" sz="2100" dirty="0">
                        <a:effectLst/>
                        <a:latin typeface="Cambria"/>
                        <a:ea typeface="ＭＳ 明朝"/>
                        <a:cs typeface="Times New Roman"/>
                      </a:endParaRPr>
                    </a:p>
                  </a:txBody>
                  <a:tcPr marT="0" marB="0" anchor="ctr"/>
                </a:tc>
              </a:tr>
              <a:tr h="341207">
                <a:tc>
                  <a:txBody>
                    <a:bodyPr/>
                    <a:lstStyle/>
                    <a:p>
                      <a:pPr marL="0" marR="0" algn="l">
                        <a:spcBef>
                          <a:spcPts val="0"/>
                        </a:spcBef>
                        <a:spcAft>
                          <a:spcPts val="0"/>
                        </a:spcAft>
                      </a:pPr>
                      <a:r>
                        <a:rPr lang="en-US" sz="2100" dirty="0">
                          <a:effectLst/>
                        </a:rPr>
                        <a:t>     AU</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-3.628</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.244</a:t>
                      </a:r>
                      <a:endParaRPr lang="en-US" sz="2100" dirty="0">
                        <a:effectLst/>
                        <a:latin typeface="Cambria"/>
                        <a:ea typeface="ＭＳ 明朝"/>
                        <a:cs typeface="Times New Roman"/>
                      </a:endParaRPr>
                    </a:p>
                  </a:txBody>
                  <a:tcPr marT="0" marB="0" anchor="ctr"/>
                </a:tc>
                <a:tc gridSpan="2">
                  <a:txBody>
                    <a:bodyPr/>
                    <a:lstStyle/>
                    <a:p>
                      <a:pPr marL="0" marR="0" algn="r">
                        <a:spcBef>
                          <a:spcPts val="0"/>
                        </a:spcBef>
                        <a:spcAft>
                          <a:spcPts val="0"/>
                        </a:spcAft>
                      </a:pPr>
                      <a:r>
                        <a:rPr lang="en-US" sz="2100" dirty="0">
                          <a:effectLst/>
                        </a:rPr>
                        <a:t>8.603</a:t>
                      </a:r>
                      <a:endParaRPr lang="en-US" sz="2100" dirty="0">
                        <a:effectLst/>
                        <a:latin typeface="Cambria"/>
                        <a:ea typeface="ＭＳ 明朝"/>
                        <a:cs typeface="Times New Roman"/>
                      </a:endParaRPr>
                    </a:p>
                  </a:txBody>
                  <a:tcPr marT="0" marB="0" anchor="ctr"/>
                </a:tc>
                <a:tc hMerge="1">
                  <a:txBody>
                    <a:bodyPr/>
                    <a:lstStyle/>
                    <a:p>
                      <a:pPr marL="0" marR="0" algn="r">
                        <a:spcBef>
                          <a:spcPts val="0"/>
                        </a:spcBef>
                        <a:spcAft>
                          <a:spcPts val="0"/>
                        </a:spcAft>
                      </a:pP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.086</a:t>
                      </a:r>
                      <a:endParaRPr lang="en-US" sz="2100" dirty="0">
                        <a:effectLst/>
                        <a:latin typeface="Cambria"/>
                        <a:ea typeface="ＭＳ 明朝"/>
                        <a:cs typeface="Times New Roman"/>
                      </a:endParaRPr>
                    </a:p>
                  </a:txBody>
                  <a:tcPr marT="0" marB="0" anchor="ctr"/>
                </a:tc>
              </a:tr>
              <a:tr h="403859">
                <a:tc>
                  <a:txBody>
                    <a:bodyPr/>
                    <a:lstStyle/>
                    <a:p>
                      <a:pPr marL="0" marR="0" algn="l">
                        <a:spcBef>
                          <a:spcPts val="0"/>
                        </a:spcBef>
                        <a:spcAft>
                          <a:spcPts val="0"/>
                        </a:spcAft>
                      </a:pPr>
                      <a:r>
                        <a:rPr lang="en-US" sz="2100" dirty="0">
                          <a:effectLst/>
                        </a:rPr>
                        <a:t>     CA [Constant]</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5.209</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.045</a:t>
                      </a:r>
                      <a:endParaRPr lang="en-US" sz="2100" dirty="0">
                        <a:effectLst/>
                        <a:latin typeface="Cambria"/>
                        <a:ea typeface="ＭＳ 明朝"/>
                        <a:cs typeface="Times New Roman"/>
                      </a:endParaRPr>
                    </a:p>
                  </a:txBody>
                  <a:tcPr marT="0" marB="0" anchor="ctr"/>
                </a:tc>
                <a:tc gridSpan="2">
                  <a:txBody>
                    <a:bodyPr/>
                    <a:lstStyle/>
                    <a:p>
                      <a:pPr marL="0" marR="0" algn="r">
                        <a:spcBef>
                          <a:spcPts val="0"/>
                        </a:spcBef>
                        <a:spcAft>
                          <a:spcPts val="0"/>
                        </a:spcAft>
                      </a:pPr>
                      <a:r>
                        <a:rPr lang="en-US" sz="2100" dirty="0">
                          <a:effectLst/>
                        </a:rPr>
                        <a:t>-9.661</a:t>
                      </a:r>
                      <a:endParaRPr lang="en-US" sz="2100" dirty="0">
                        <a:effectLst/>
                        <a:latin typeface="Cambria"/>
                        <a:ea typeface="ＭＳ 明朝"/>
                        <a:cs typeface="Times New Roman"/>
                      </a:endParaRPr>
                    </a:p>
                  </a:txBody>
                  <a:tcPr marT="0" marB="0" anchor="ctr"/>
                </a:tc>
                <a:tc hMerge="1">
                  <a:txBody>
                    <a:bodyPr/>
                    <a:lstStyle/>
                    <a:p>
                      <a:pPr marL="0" marR="0" algn="r">
                        <a:spcBef>
                          <a:spcPts val="0"/>
                        </a:spcBef>
                        <a:spcAft>
                          <a:spcPts val="0"/>
                        </a:spcAft>
                      </a:pP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.009</a:t>
                      </a:r>
                      <a:endParaRPr lang="en-US" sz="2100" dirty="0">
                        <a:effectLst/>
                        <a:latin typeface="Cambria"/>
                        <a:ea typeface="ＭＳ 明朝"/>
                        <a:cs typeface="Times New Roman"/>
                      </a:endParaRPr>
                    </a:p>
                  </a:txBody>
                  <a:tcPr marT="0" marB="0" anchor="ctr"/>
                </a:tc>
              </a:tr>
              <a:tr h="341207">
                <a:tc>
                  <a:txBody>
                    <a:bodyPr/>
                    <a:lstStyle/>
                    <a:p>
                      <a:pPr marL="0" marR="0" algn="l">
                        <a:spcBef>
                          <a:spcPts val="0"/>
                        </a:spcBef>
                        <a:spcAft>
                          <a:spcPts val="0"/>
                        </a:spcAft>
                      </a:pPr>
                      <a:r>
                        <a:rPr lang="en-US" sz="2100" dirty="0">
                          <a:effectLst/>
                        </a:rPr>
                        <a:t>     CH</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-9.902</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.319</a:t>
                      </a:r>
                      <a:endParaRPr lang="en-US" sz="2100" dirty="0">
                        <a:effectLst/>
                        <a:latin typeface="Cambria"/>
                        <a:ea typeface="ＭＳ 明朝"/>
                        <a:cs typeface="Times New Roman"/>
                      </a:endParaRPr>
                    </a:p>
                  </a:txBody>
                  <a:tcPr marT="0" marB="0" anchor="ctr"/>
                </a:tc>
                <a:tc gridSpan="2">
                  <a:txBody>
                    <a:bodyPr/>
                    <a:lstStyle/>
                    <a:p>
                      <a:pPr marL="0" marR="0" algn="r">
                        <a:spcBef>
                          <a:spcPts val="0"/>
                        </a:spcBef>
                        <a:spcAft>
                          <a:spcPts val="0"/>
                        </a:spcAft>
                      </a:pPr>
                      <a:r>
                        <a:rPr lang="en-US" sz="2100" dirty="0">
                          <a:effectLst/>
                          <a:sym typeface="Symbol"/>
                        </a:rPr>
                        <a:t></a:t>
                      </a:r>
                      <a:endParaRPr lang="en-US" sz="2100" dirty="0">
                        <a:effectLst/>
                        <a:latin typeface="Cambria"/>
                        <a:ea typeface="ＭＳ 明朝"/>
                        <a:cs typeface="Times New Roman"/>
                      </a:endParaRPr>
                    </a:p>
                  </a:txBody>
                  <a:tcPr marT="0" marB="0" anchor="ctr"/>
                </a:tc>
                <a:tc hMerge="1">
                  <a:txBody>
                    <a:bodyPr/>
                    <a:lstStyle/>
                    <a:p>
                      <a:pPr marL="0" marR="0" algn="r">
                        <a:spcBef>
                          <a:spcPts val="0"/>
                        </a:spcBef>
                        <a:spcAft>
                          <a:spcPts val="0"/>
                        </a:spcAft>
                      </a:pP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sym typeface="Symbol"/>
                        </a:rPr>
                        <a:t></a:t>
                      </a:r>
                      <a:endParaRPr lang="en-US" sz="2100" dirty="0">
                        <a:effectLst/>
                        <a:latin typeface="Cambria"/>
                        <a:ea typeface="ＭＳ 明朝"/>
                        <a:cs typeface="Times New Roman"/>
                      </a:endParaRPr>
                    </a:p>
                  </a:txBody>
                  <a:tcPr marT="0" marB="0" anchor="ctr"/>
                </a:tc>
              </a:tr>
              <a:tr h="341207">
                <a:tc>
                  <a:txBody>
                    <a:bodyPr/>
                    <a:lstStyle/>
                    <a:p>
                      <a:pPr marL="0" marR="0" algn="l">
                        <a:spcBef>
                          <a:spcPts val="0"/>
                        </a:spcBef>
                        <a:spcAft>
                          <a:spcPts val="0"/>
                        </a:spcAft>
                      </a:pPr>
                      <a:r>
                        <a:rPr lang="en-US" sz="2100" dirty="0">
                          <a:effectLst/>
                        </a:rPr>
                        <a:t>     ES</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-9.293</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.001</a:t>
                      </a:r>
                      <a:endParaRPr lang="en-US" sz="2100" dirty="0">
                        <a:effectLst/>
                        <a:latin typeface="Cambria"/>
                        <a:ea typeface="ＭＳ 明朝"/>
                        <a:cs typeface="Times New Roman"/>
                      </a:endParaRPr>
                    </a:p>
                  </a:txBody>
                  <a:tcPr marT="0" marB="0" anchor="ctr"/>
                </a:tc>
                <a:tc gridSpan="2">
                  <a:txBody>
                    <a:bodyPr/>
                    <a:lstStyle/>
                    <a:p>
                      <a:pPr marL="0" marR="0" algn="r">
                        <a:spcBef>
                          <a:spcPts val="0"/>
                        </a:spcBef>
                        <a:spcAft>
                          <a:spcPts val="0"/>
                        </a:spcAft>
                      </a:pPr>
                      <a:r>
                        <a:rPr lang="en-US" sz="2100" dirty="0">
                          <a:effectLst/>
                        </a:rPr>
                        <a:t>9.863</a:t>
                      </a:r>
                      <a:endParaRPr lang="en-US" sz="2100" dirty="0">
                        <a:effectLst/>
                        <a:latin typeface="Cambria"/>
                        <a:ea typeface="ＭＳ 明朝"/>
                        <a:cs typeface="Times New Roman"/>
                      </a:endParaRPr>
                    </a:p>
                  </a:txBody>
                  <a:tcPr marT="0" marB="0" anchor="ctr"/>
                </a:tc>
                <a:tc hMerge="1">
                  <a:txBody>
                    <a:bodyPr/>
                    <a:lstStyle/>
                    <a:p>
                      <a:pPr marL="0" marR="0" algn="r">
                        <a:spcBef>
                          <a:spcPts val="0"/>
                        </a:spcBef>
                        <a:spcAft>
                          <a:spcPts val="0"/>
                        </a:spcAft>
                      </a:pP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.043</a:t>
                      </a:r>
                      <a:endParaRPr lang="en-US" sz="2100" dirty="0">
                        <a:effectLst/>
                        <a:latin typeface="Cambria"/>
                        <a:ea typeface="ＭＳ 明朝"/>
                        <a:cs typeface="Times New Roman"/>
                      </a:endParaRPr>
                    </a:p>
                  </a:txBody>
                  <a:tcPr marT="0" marB="0" anchor="ctr"/>
                </a:tc>
              </a:tr>
              <a:tr h="341207">
                <a:tc>
                  <a:txBody>
                    <a:bodyPr/>
                    <a:lstStyle/>
                    <a:p>
                      <a:pPr marL="0" marR="0" algn="l">
                        <a:spcBef>
                          <a:spcPts val="0"/>
                        </a:spcBef>
                        <a:spcAft>
                          <a:spcPts val="0"/>
                        </a:spcAft>
                      </a:pPr>
                      <a:r>
                        <a:rPr lang="en-US" sz="2100" dirty="0">
                          <a:effectLst/>
                        </a:rPr>
                        <a:t>     FR</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-.152</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.967</a:t>
                      </a:r>
                      <a:endParaRPr lang="en-US" sz="2100" dirty="0">
                        <a:effectLst/>
                        <a:latin typeface="Cambria"/>
                        <a:ea typeface="ＭＳ 明朝"/>
                        <a:cs typeface="Times New Roman"/>
                      </a:endParaRPr>
                    </a:p>
                  </a:txBody>
                  <a:tcPr marT="0" marB="0" anchor="ctr"/>
                </a:tc>
                <a:tc gridSpan="2">
                  <a:txBody>
                    <a:bodyPr/>
                    <a:lstStyle/>
                    <a:p>
                      <a:pPr marL="0" marR="0" algn="r">
                        <a:spcBef>
                          <a:spcPts val="0"/>
                        </a:spcBef>
                        <a:spcAft>
                          <a:spcPts val="0"/>
                        </a:spcAft>
                      </a:pPr>
                      <a:r>
                        <a:rPr lang="en-US" sz="2100" dirty="0">
                          <a:effectLst/>
                        </a:rPr>
                        <a:t>15.932</a:t>
                      </a:r>
                      <a:endParaRPr lang="en-US" sz="2100" dirty="0">
                        <a:effectLst/>
                        <a:latin typeface="Cambria"/>
                        <a:ea typeface="ＭＳ 明朝"/>
                        <a:cs typeface="Times New Roman"/>
                      </a:endParaRPr>
                    </a:p>
                  </a:txBody>
                  <a:tcPr marT="0" marB="0" anchor="ctr"/>
                </a:tc>
                <a:tc hMerge="1">
                  <a:txBody>
                    <a:bodyPr/>
                    <a:lstStyle/>
                    <a:p>
                      <a:pPr marL="0" marR="0" algn="r">
                        <a:spcBef>
                          <a:spcPts val="0"/>
                        </a:spcBef>
                        <a:spcAft>
                          <a:spcPts val="0"/>
                        </a:spcAft>
                      </a:pP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.002</a:t>
                      </a:r>
                      <a:endParaRPr lang="en-US" sz="2100" dirty="0">
                        <a:effectLst/>
                        <a:latin typeface="Cambria"/>
                        <a:ea typeface="ＭＳ 明朝"/>
                        <a:cs typeface="Times New Roman"/>
                      </a:endParaRPr>
                    </a:p>
                  </a:txBody>
                  <a:tcPr marT="0" marB="0" anchor="ctr"/>
                </a:tc>
              </a:tr>
              <a:tr h="341207">
                <a:tc>
                  <a:txBody>
                    <a:bodyPr/>
                    <a:lstStyle/>
                    <a:p>
                      <a:pPr marL="0" marR="0" algn="l">
                        <a:spcBef>
                          <a:spcPts val="0"/>
                        </a:spcBef>
                        <a:spcAft>
                          <a:spcPts val="0"/>
                        </a:spcAft>
                      </a:pPr>
                      <a:r>
                        <a:rPr lang="en-US" sz="2100" dirty="0">
                          <a:effectLst/>
                        </a:rPr>
                        <a:t>     IT</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-.053</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.984</a:t>
                      </a:r>
                      <a:endParaRPr lang="en-US" sz="2100" dirty="0">
                        <a:effectLst/>
                        <a:latin typeface="Cambria"/>
                        <a:ea typeface="ＭＳ 明朝"/>
                        <a:cs typeface="Times New Roman"/>
                      </a:endParaRPr>
                    </a:p>
                  </a:txBody>
                  <a:tcPr marT="0" marB="0" anchor="ctr"/>
                </a:tc>
                <a:tc gridSpan="2">
                  <a:txBody>
                    <a:bodyPr/>
                    <a:lstStyle/>
                    <a:p>
                      <a:pPr marL="0" marR="0" algn="r">
                        <a:spcBef>
                          <a:spcPts val="0"/>
                        </a:spcBef>
                        <a:spcAft>
                          <a:spcPts val="0"/>
                        </a:spcAft>
                      </a:pPr>
                      <a:r>
                        <a:rPr lang="en-US" sz="2100" dirty="0">
                          <a:effectLst/>
                        </a:rPr>
                        <a:t>7.803</a:t>
                      </a:r>
                      <a:endParaRPr lang="en-US" sz="2100" dirty="0">
                        <a:effectLst/>
                        <a:latin typeface="Cambria"/>
                        <a:ea typeface="ＭＳ 明朝"/>
                        <a:cs typeface="Times New Roman"/>
                      </a:endParaRPr>
                    </a:p>
                  </a:txBody>
                  <a:tcPr marT="0" marB="0" anchor="ctr"/>
                </a:tc>
                <a:tc hMerge="1">
                  <a:txBody>
                    <a:bodyPr/>
                    <a:lstStyle/>
                    <a:p>
                      <a:pPr marL="0" marR="0" algn="r">
                        <a:spcBef>
                          <a:spcPts val="0"/>
                        </a:spcBef>
                        <a:spcAft>
                          <a:spcPts val="0"/>
                        </a:spcAft>
                      </a:pPr>
                      <a:endParaRPr lang="en-US" sz="210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.096</a:t>
                      </a:r>
                      <a:endParaRPr lang="en-US" sz="2100" dirty="0">
                        <a:effectLst/>
                        <a:latin typeface="Cambria"/>
                        <a:ea typeface="ＭＳ 明朝"/>
                        <a:cs typeface="Times New Roman"/>
                      </a:endParaRPr>
                    </a:p>
                  </a:txBody>
                  <a:tcPr marT="0" marB="0" anchor="ctr"/>
                </a:tc>
              </a:tr>
              <a:tr h="341207">
                <a:tc>
                  <a:txBody>
                    <a:bodyPr/>
                    <a:lstStyle/>
                    <a:p>
                      <a:pPr marL="0" marR="0" algn="l">
                        <a:spcBef>
                          <a:spcPts val="0"/>
                        </a:spcBef>
                        <a:spcAft>
                          <a:spcPts val="0"/>
                        </a:spcAft>
                      </a:pPr>
                      <a:r>
                        <a:rPr lang="en-US" sz="2100" dirty="0">
                          <a:effectLst/>
                        </a:rPr>
                        <a:t>     PT</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-4.990</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.615</a:t>
                      </a:r>
                      <a:endParaRPr lang="en-US" sz="2100" dirty="0">
                        <a:effectLst/>
                        <a:latin typeface="Cambria"/>
                        <a:ea typeface="ＭＳ 明朝"/>
                        <a:cs typeface="Times New Roman"/>
                      </a:endParaRPr>
                    </a:p>
                  </a:txBody>
                  <a:tcPr marT="0" marB="0" anchor="ctr"/>
                </a:tc>
                <a:tc gridSpan="2">
                  <a:txBody>
                    <a:bodyPr/>
                    <a:lstStyle/>
                    <a:p>
                      <a:pPr marL="0" marR="0" algn="r">
                        <a:spcBef>
                          <a:spcPts val="0"/>
                        </a:spcBef>
                        <a:spcAft>
                          <a:spcPts val="0"/>
                        </a:spcAft>
                      </a:pPr>
                      <a:r>
                        <a:rPr lang="en-US" sz="2100" dirty="0">
                          <a:effectLst/>
                          <a:sym typeface="Symbol"/>
                        </a:rPr>
                        <a:t></a:t>
                      </a:r>
                      <a:endParaRPr lang="en-US" sz="2100" dirty="0">
                        <a:effectLst/>
                        <a:latin typeface="Cambria"/>
                        <a:ea typeface="ＭＳ 明朝"/>
                        <a:cs typeface="Times New Roman"/>
                      </a:endParaRPr>
                    </a:p>
                  </a:txBody>
                  <a:tcPr marT="0" marB="0" anchor="ctr"/>
                </a:tc>
                <a:tc hMerge="1">
                  <a:txBody>
                    <a:bodyPr/>
                    <a:lstStyle/>
                    <a:p>
                      <a:pPr marL="0" marR="0" algn="r">
                        <a:spcBef>
                          <a:spcPts val="0"/>
                        </a:spcBef>
                        <a:spcAft>
                          <a:spcPts val="0"/>
                        </a:spcAft>
                      </a:pP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sym typeface="Symbol"/>
                        </a:rPr>
                        <a:t></a:t>
                      </a:r>
                      <a:endParaRPr lang="en-US" sz="2100" dirty="0">
                        <a:effectLst/>
                        <a:latin typeface="Cambria"/>
                        <a:ea typeface="ＭＳ 明朝"/>
                        <a:cs typeface="Times New Roman"/>
                      </a:endParaRPr>
                    </a:p>
                  </a:txBody>
                  <a:tcPr marT="0" marB="0" anchor="ctr"/>
                </a:tc>
              </a:tr>
              <a:tr h="341207">
                <a:tc>
                  <a:txBody>
                    <a:bodyPr/>
                    <a:lstStyle/>
                    <a:p>
                      <a:pPr marL="0" marR="0" algn="l">
                        <a:spcBef>
                          <a:spcPts val="0"/>
                        </a:spcBef>
                        <a:spcAft>
                          <a:spcPts val="0"/>
                        </a:spcAft>
                      </a:pPr>
                      <a:r>
                        <a:rPr lang="en-US" sz="2100" dirty="0">
                          <a:effectLst/>
                        </a:rPr>
                        <a:t>     WA</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3.015</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.764</a:t>
                      </a:r>
                      <a:endParaRPr lang="en-US" sz="2100" dirty="0">
                        <a:effectLst/>
                        <a:latin typeface="Cambria"/>
                        <a:ea typeface="ＭＳ 明朝"/>
                        <a:cs typeface="Times New Roman"/>
                      </a:endParaRPr>
                    </a:p>
                  </a:txBody>
                  <a:tcPr marT="0" marB="0" anchor="ctr"/>
                </a:tc>
                <a:tc gridSpan="2">
                  <a:txBody>
                    <a:bodyPr/>
                    <a:lstStyle/>
                    <a:p>
                      <a:pPr marL="0" marR="0" algn="r">
                        <a:spcBef>
                          <a:spcPts val="0"/>
                        </a:spcBef>
                        <a:spcAft>
                          <a:spcPts val="0"/>
                        </a:spcAft>
                      </a:pPr>
                      <a:r>
                        <a:rPr lang="en-US" sz="2100" dirty="0">
                          <a:effectLst/>
                          <a:sym typeface="Symbol"/>
                        </a:rPr>
                        <a:t></a:t>
                      </a:r>
                      <a:endParaRPr lang="en-US" sz="2100" dirty="0">
                        <a:effectLst/>
                        <a:latin typeface="Cambria"/>
                        <a:ea typeface="ＭＳ 明朝"/>
                        <a:cs typeface="Times New Roman"/>
                      </a:endParaRPr>
                    </a:p>
                  </a:txBody>
                  <a:tcPr marT="0" marB="0" anchor="ctr"/>
                </a:tc>
                <a:tc hMerge="1">
                  <a:txBody>
                    <a:bodyPr/>
                    <a:lstStyle/>
                    <a:p>
                      <a:pPr marL="0" marR="0" algn="r">
                        <a:spcBef>
                          <a:spcPts val="0"/>
                        </a:spcBef>
                        <a:spcAft>
                          <a:spcPts val="0"/>
                        </a:spcAft>
                      </a:pP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sym typeface="Symbol"/>
                        </a:rPr>
                        <a:t></a:t>
                      </a:r>
                      <a:endParaRPr lang="en-US" sz="2100" dirty="0">
                        <a:effectLst/>
                        <a:latin typeface="Cambria"/>
                        <a:ea typeface="ＭＳ 明朝"/>
                        <a:cs typeface="Times New Roman"/>
                      </a:endParaRPr>
                    </a:p>
                  </a:txBody>
                  <a:tcPr marT="0" marB="0" anchor="ctr"/>
                </a:tc>
              </a:tr>
              <a:tr h="506303">
                <a:tc>
                  <a:txBody>
                    <a:bodyPr/>
                    <a:lstStyle/>
                    <a:p>
                      <a:pPr marL="0" marR="0" algn="l">
                        <a:spcBef>
                          <a:spcPts val="0"/>
                        </a:spcBef>
                        <a:spcAft>
                          <a:spcPts val="0"/>
                        </a:spcAft>
                      </a:pPr>
                      <a:r>
                        <a:rPr lang="en-US" sz="2100" dirty="0">
                          <a:effectLst/>
                        </a:rPr>
                        <a:t>     ZA</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1.657</a:t>
                      </a: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.818</a:t>
                      </a:r>
                      <a:endParaRPr lang="en-US" sz="2100" dirty="0">
                        <a:effectLst/>
                        <a:latin typeface="Cambria"/>
                        <a:ea typeface="ＭＳ 明朝"/>
                        <a:cs typeface="Times New Roman"/>
                      </a:endParaRPr>
                    </a:p>
                  </a:txBody>
                  <a:tcPr marT="0" marB="0" anchor="ctr"/>
                </a:tc>
                <a:tc gridSpan="2">
                  <a:txBody>
                    <a:bodyPr/>
                    <a:lstStyle/>
                    <a:p>
                      <a:pPr marL="0" marR="0" algn="r">
                        <a:spcBef>
                          <a:spcPts val="0"/>
                        </a:spcBef>
                        <a:spcAft>
                          <a:spcPts val="0"/>
                        </a:spcAft>
                      </a:pPr>
                      <a:r>
                        <a:rPr lang="en-US" sz="2100" dirty="0">
                          <a:effectLst/>
                        </a:rPr>
                        <a:t>11.881</a:t>
                      </a:r>
                      <a:endParaRPr lang="en-US" sz="2100" dirty="0">
                        <a:effectLst/>
                        <a:latin typeface="Cambria"/>
                        <a:ea typeface="ＭＳ 明朝"/>
                        <a:cs typeface="Times New Roman"/>
                      </a:endParaRPr>
                    </a:p>
                  </a:txBody>
                  <a:tcPr marT="0" marB="0" anchor="ctr"/>
                </a:tc>
                <a:tc hMerge="1">
                  <a:txBody>
                    <a:bodyPr/>
                    <a:lstStyle/>
                    <a:p>
                      <a:pPr marL="0" marR="0" algn="r">
                        <a:spcBef>
                          <a:spcPts val="0"/>
                        </a:spcBef>
                        <a:spcAft>
                          <a:spcPts val="0"/>
                        </a:spcAft>
                      </a:pPr>
                      <a:endParaRPr lang="en-US" sz="2100" dirty="0">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a:effectLst/>
                        </a:rPr>
                        <a:t>.146</a:t>
                      </a:r>
                      <a:endParaRPr lang="en-US" sz="2100" dirty="0">
                        <a:effectLst/>
                        <a:latin typeface="Cambria"/>
                        <a:ea typeface="ＭＳ 明朝"/>
                        <a:cs typeface="Times New Roman"/>
                      </a:endParaRPr>
                    </a:p>
                  </a:txBody>
                  <a:tcPr marT="0" marB="0" anchor="ctr"/>
                </a:tc>
              </a:tr>
            </a:tbl>
          </a:graphicData>
        </a:graphic>
      </p:graphicFrame>
      <p:sp>
        <p:nvSpPr>
          <p:cNvPr id="2" name="Slide Number Placeholder 1"/>
          <p:cNvSpPr>
            <a:spLocks noGrp="1"/>
          </p:cNvSpPr>
          <p:nvPr>
            <p:ph type="sldNum" sz="quarter" idx="12"/>
          </p:nvPr>
        </p:nvSpPr>
        <p:spPr/>
        <p:txBody>
          <a:bodyPr/>
          <a:lstStyle/>
          <a:p>
            <a:fld id="{B471B216-284B-9343-9491-FD1A4F6C8295}" type="slidenum">
              <a:rPr lang="en-US" smtClean="0"/>
              <a:pPr/>
              <a:t>24</a:t>
            </a:fld>
            <a:endParaRPr lang="en-US" dirty="0"/>
          </a:p>
        </p:txBody>
      </p:sp>
    </p:spTree>
    <p:extLst>
      <p:ext uri="{BB962C8B-B14F-4D97-AF65-F5344CB8AC3E}">
        <p14:creationId xmlns:p14="http://schemas.microsoft.com/office/powerpoint/2010/main" val="4173209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Regression Results (</a:t>
            </a:r>
            <a:r>
              <a:rPr lang="en-US" dirty="0" smtClean="0"/>
              <a:t>1I)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3391472"/>
              </p:ext>
            </p:extLst>
          </p:nvPr>
        </p:nvGraphicFramePr>
        <p:xfrm>
          <a:off x="1280160" y="1371600"/>
          <a:ext cx="7611110" cy="3149600"/>
        </p:xfrm>
        <a:graphic>
          <a:graphicData uri="http://schemas.openxmlformats.org/drawingml/2006/table">
            <a:tbl>
              <a:tblPr firstRow="1" bandRow="1">
                <a:tableStyleId>{21E4AEA4-8DFA-4A89-87EB-49C32662AFE0}</a:tableStyleId>
              </a:tblPr>
              <a:tblGrid>
                <a:gridCol w="2720340"/>
                <a:gridCol w="116840"/>
                <a:gridCol w="1115060"/>
                <a:gridCol w="1087120"/>
                <a:gridCol w="119380"/>
                <a:gridCol w="1196340"/>
                <a:gridCol w="1256030"/>
              </a:tblGrid>
              <a:tr h="370840">
                <a:tc gridSpan="2">
                  <a:txBody>
                    <a:bodyPr/>
                    <a:lstStyle/>
                    <a:p>
                      <a:pPr marL="0" marR="0" algn="r">
                        <a:spcBef>
                          <a:spcPts val="0"/>
                        </a:spcBef>
                        <a:spcAft>
                          <a:spcPts val="0"/>
                        </a:spcAft>
                      </a:pPr>
                      <a:r>
                        <a:rPr lang="en-US" sz="2100" dirty="0">
                          <a:effectLst/>
                        </a:rPr>
                        <a:t> </a:t>
                      </a:r>
                      <a:endParaRPr lang="en-US" sz="2100" dirty="0">
                        <a:effectLst/>
                        <a:latin typeface="Cambria"/>
                        <a:ea typeface="ＭＳ 明朝"/>
                        <a:cs typeface="Times New Roman"/>
                      </a:endParaRPr>
                    </a:p>
                  </a:txBody>
                  <a:tcPr marT="0" marB="0" anchor="ctr"/>
                </a:tc>
                <a:tc hMerge="1">
                  <a:txBody>
                    <a:bodyPr/>
                    <a:lstStyle/>
                    <a:p>
                      <a:pPr marL="0" marR="0" algn="ctr">
                        <a:spcBef>
                          <a:spcPts val="0"/>
                        </a:spcBef>
                        <a:spcAft>
                          <a:spcPts val="0"/>
                        </a:spcAft>
                      </a:pPr>
                      <a:endParaRPr lang="en-US" sz="2100" dirty="0">
                        <a:solidFill>
                          <a:schemeClr val="bg1"/>
                        </a:solidFill>
                        <a:effectLst/>
                        <a:latin typeface="Cambria"/>
                        <a:ea typeface="ＭＳ 明朝"/>
                        <a:cs typeface="Times New Roman"/>
                      </a:endParaRPr>
                    </a:p>
                  </a:txBody>
                  <a:tcPr marT="0" marB="0" anchor="ctr"/>
                </a:tc>
                <a:tc gridSpan="3">
                  <a:txBody>
                    <a:bodyPr/>
                    <a:lstStyle/>
                    <a:p>
                      <a:pPr marL="0" marR="0" algn="ctr">
                        <a:spcBef>
                          <a:spcPts val="0"/>
                        </a:spcBef>
                        <a:spcAft>
                          <a:spcPts val="0"/>
                        </a:spcAft>
                      </a:pPr>
                      <a:r>
                        <a:rPr lang="en-US" sz="2100" dirty="0">
                          <a:effectLst/>
                        </a:rPr>
                        <a:t>Model I</a:t>
                      </a:r>
                      <a:endParaRPr lang="en-US" sz="2100" dirty="0">
                        <a:solidFill>
                          <a:schemeClr val="bg1"/>
                        </a:solidFill>
                        <a:effectLst/>
                        <a:latin typeface="Cambria"/>
                        <a:ea typeface="ＭＳ 明朝"/>
                        <a:cs typeface="Times New Roman"/>
                      </a:endParaRPr>
                    </a:p>
                  </a:txBody>
                  <a:tcPr marT="0" marB="0" anchor="ctr"/>
                </a:tc>
                <a:tc hMerge="1">
                  <a:txBody>
                    <a:bodyPr/>
                    <a:lstStyle/>
                    <a:p>
                      <a:endParaRPr lang="en-US"/>
                    </a:p>
                  </a:txBody>
                  <a:tcPr/>
                </a:tc>
                <a:tc hMerge="1">
                  <a:txBody>
                    <a:bodyPr/>
                    <a:lstStyle/>
                    <a:p>
                      <a:pPr marL="0" marR="0" algn="ctr">
                        <a:spcBef>
                          <a:spcPts val="0"/>
                        </a:spcBef>
                        <a:spcAft>
                          <a:spcPts val="0"/>
                        </a:spcAft>
                      </a:pPr>
                      <a:endParaRPr lang="en-US" sz="2100" dirty="0">
                        <a:effectLst/>
                        <a:latin typeface="Cambria"/>
                        <a:ea typeface="ＭＳ 明朝"/>
                        <a:cs typeface="Times New Roman"/>
                      </a:endParaRPr>
                    </a:p>
                  </a:txBody>
                  <a:tcPr marT="0" marB="0" anchor="ctr"/>
                </a:tc>
                <a:tc gridSpan="2">
                  <a:txBody>
                    <a:bodyPr/>
                    <a:lstStyle/>
                    <a:p>
                      <a:pPr marL="0" marR="0" algn="ctr">
                        <a:spcBef>
                          <a:spcPts val="0"/>
                        </a:spcBef>
                        <a:spcAft>
                          <a:spcPts val="0"/>
                        </a:spcAft>
                      </a:pPr>
                      <a:r>
                        <a:rPr lang="en-US" sz="2100" dirty="0">
                          <a:effectLst/>
                        </a:rPr>
                        <a:t>Model II</a:t>
                      </a:r>
                      <a:endParaRPr lang="en-US" sz="2100" dirty="0">
                        <a:effectLst/>
                        <a:latin typeface="Cambria"/>
                        <a:ea typeface="ＭＳ 明朝"/>
                        <a:cs typeface="Times New Roman"/>
                      </a:endParaRPr>
                    </a:p>
                  </a:txBody>
                  <a:tcPr marT="0" marB="0" anchor="ctr"/>
                </a:tc>
                <a:tc hMerge="1">
                  <a:txBody>
                    <a:bodyPr/>
                    <a:lstStyle/>
                    <a:p>
                      <a:endParaRPr lang="en-US"/>
                    </a:p>
                  </a:txBody>
                  <a:tcPr/>
                </a:tc>
              </a:tr>
              <a:tr h="370840">
                <a:tc gridSpan="2">
                  <a:txBody>
                    <a:bodyPr/>
                    <a:lstStyle/>
                    <a:p>
                      <a:pPr marL="0" marR="0" algn="r">
                        <a:spcBef>
                          <a:spcPts val="0"/>
                        </a:spcBef>
                        <a:spcAft>
                          <a:spcPts val="0"/>
                        </a:spcAft>
                        <a:tabLst>
                          <a:tab pos="342900" algn="l"/>
                        </a:tabLst>
                      </a:pPr>
                      <a:r>
                        <a:rPr lang="en-US" sz="2100" u="none" dirty="0">
                          <a:effectLst/>
                        </a:rPr>
                        <a:t>Adjusted R</a:t>
                      </a:r>
                      <a:r>
                        <a:rPr lang="en-US" sz="2100" u="none" baseline="30000" dirty="0">
                          <a:effectLst/>
                        </a:rPr>
                        <a:t>2   </a:t>
                      </a:r>
                      <a:r>
                        <a:rPr lang="en-US" sz="2100" u="none" dirty="0">
                          <a:effectLst/>
                        </a:rPr>
                        <a:t>  </a:t>
                      </a:r>
                      <a:endParaRPr lang="en-US" sz="2100" u="none" dirty="0">
                        <a:effectLst/>
                        <a:latin typeface="Cambria"/>
                        <a:ea typeface="ＭＳ 明朝"/>
                        <a:cs typeface="Times New Roman"/>
                      </a:endParaRPr>
                    </a:p>
                  </a:txBody>
                  <a:tcPr marT="0" marB="0" anchor="ctr"/>
                </a:tc>
                <a:tc hMerge="1">
                  <a:txBody>
                    <a:bodyPr/>
                    <a:lstStyle/>
                    <a:p>
                      <a:pPr marL="0" marR="0" algn="ctr">
                        <a:spcBef>
                          <a:spcPts val="0"/>
                        </a:spcBef>
                        <a:spcAft>
                          <a:spcPts val="0"/>
                        </a:spcAft>
                      </a:pPr>
                      <a:endParaRPr lang="en-US" sz="2100" dirty="0">
                        <a:effectLst/>
                        <a:latin typeface="Cambria"/>
                        <a:ea typeface="ＭＳ 明朝"/>
                        <a:cs typeface="Times New Roman"/>
                      </a:endParaRPr>
                    </a:p>
                  </a:txBody>
                  <a:tcPr marT="0" marB="0" anchor="ctr"/>
                </a:tc>
                <a:tc gridSpan="3">
                  <a:txBody>
                    <a:bodyPr/>
                    <a:lstStyle/>
                    <a:p>
                      <a:pPr marL="0" marR="0" algn="ctr">
                        <a:spcBef>
                          <a:spcPts val="0"/>
                        </a:spcBef>
                        <a:spcAft>
                          <a:spcPts val="0"/>
                        </a:spcAft>
                      </a:pPr>
                      <a:r>
                        <a:rPr lang="en-US" sz="2100" dirty="0">
                          <a:effectLst/>
                        </a:rPr>
                        <a:t>.961</a:t>
                      </a:r>
                      <a:endParaRPr lang="en-US" sz="2100" dirty="0">
                        <a:effectLst/>
                        <a:latin typeface="Cambria"/>
                        <a:ea typeface="ＭＳ 明朝"/>
                        <a:cs typeface="Times New Roman"/>
                      </a:endParaRPr>
                    </a:p>
                  </a:txBody>
                  <a:tcPr marT="0" marB="0" anchor="ctr"/>
                </a:tc>
                <a:tc hMerge="1">
                  <a:txBody>
                    <a:bodyPr/>
                    <a:lstStyle/>
                    <a:p>
                      <a:endParaRPr lang="en-US"/>
                    </a:p>
                  </a:txBody>
                  <a:tcPr/>
                </a:tc>
                <a:tc hMerge="1">
                  <a:txBody>
                    <a:bodyPr/>
                    <a:lstStyle/>
                    <a:p>
                      <a:pPr marL="0" marR="0" algn="ctr">
                        <a:spcBef>
                          <a:spcPts val="0"/>
                        </a:spcBef>
                        <a:spcAft>
                          <a:spcPts val="0"/>
                        </a:spcAft>
                      </a:pPr>
                      <a:endParaRPr lang="en-US" sz="2100" dirty="0">
                        <a:effectLst/>
                        <a:latin typeface="Cambria"/>
                        <a:ea typeface="ＭＳ 明朝"/>
                        <a:cs typeface="Times New Roman"/>
                      </a:endParaRPr>
                    </a:p>
                  </a:txBody>
                  <a:tcPr marT="0" marB="0" anchor="ctr"/>
                </a:tc>
                <a:tc gridSpan="2">
                  <a:txBody>
                    <a:bodyPr/>
                    <a:lstStyle/>
                    <a:p>
                      <a:pPr marL="0" marR="0" algn="ctr">
                        <a:spcBef>
                          <a:spcPts val="0"/>
                        </a:spcBef>
                        <a:spcAft>
                          <a:spcPts val="0"/>
                        </a:spcAft>
                      </a:pPr>
                      <a:r>
                        <a:rPr lang="en-US" sz="2100" dirty="0">
                          <a:effectLst/>
                        </a:rPr>
                        <a:t>.977</a:t>
                      </a:r>
                      <a:endParaRPr lang="en-US" sz="2100" dirty="0">
                        <a:effectLst/>
                        <a:latin typeface="Cambria"/>
                        <a:ea typeface="ＭＳ 明朝"/>
                        <a:cs typeface="Times New Roman"/>
                      </a:endParaRPr>
                    </a:p>
                  </a:txBody>
                  <a:tcPr marT="0" marB="0" anchor="ctr"/>
                </a:tc>
                <a:tc hMerge="1">
                  <a:txBody>
                    <a:bodyPr/>
                    <a:lstStyle/>
                    <a:p>
                      <a:endParaRPr lang="en-US"/>
                    </a:p>
                  </a:txBody>
                  <a:tcPr/>
                </a:tc>
              </a:tr>
              <a:tr h="375920">
                <a:tc gridSpan="2">
                  <a:txBody>
                    <a:bodyPr/>
                    <a:lstStyle/>
                    <a:p>
                      <a:endParaRPr lang="en-US" sz="1900" dirty="0"/>
                    </a:p>
                  </a:txBody>
                  <a:tcPr/>
                </a:tc>
                <a:tc hMerge="1">
                  <a:txBody>
                    <a:bodyPr/>
                    <a:lstStyle/>
                    <a:p>
                      <a:pPr marL="0" marR="0" algn="ctr">
                        <a:spcBef>
                          <a:spcPts val="0"/>
                        </a:spcBef>
                        <a:spcAft>
                          <a:spcPts val="0"/>
                        </a:spcAft>
                        <a:tabLst>
                          <a:tab pos="697230" algn="l"/>
                        </a:tabLst>
                      </a:pPr>
                      <a:endParaRPr lang="en-US" sz="2100" dirty="0">
                        <a:solidFill>
                          <a:schemeClr val="tx1"/>
                        </a:solidFill>
                        <a:effectLst/>
                        <a:latin typeface="Cambria"/>
                        <a:ea typeface="ＭＳ 明朝"/>
                        <a:cs typeface="Times New Roman"/>
                      </a:endParaRPr>
                    </a:p>
                  </a:txBody>
                  <a:tcPr marT="0" marB="0" anchor="ctr"/>
                </a:tc>
                <a:tc>
                  <a:txBody>
                    <a:bodyPr/>
                    <a:lstStyle/>
                    <a:p>
                      <a:pPr marL="0" marR="0" algn="ctr">
                        <a:spcBef>
                          <a:spcPts val="0"/>
                        </a:spcBef>
                        <a:spcAft>
                          <a:spcPts val="0"/>
                        </a:spcAft>
                        <a:tabLst>
                          <a:tab pos="697230" algn="l"/>
                        </a:tabLst>
                      </a:pPr>
                      <a:r>
                        <a:rPr lang="en-US" sz="2100" dirty="0" smtClean="0">
                          <a:effectLst/>
                        </a:rPr>
                        <a:t>B</a:t>
                      </a:r>
                      <a:endParaRPr lang="en-US" sz="2100" dirty="0">
                        <a:solidFill>
                          <a:schemeClr val="tx1"/>
                        </a:solidFill>
                        <a:effectLst/>
                        <a:latin typeface="Cambria"/>
                        <a:ea typeface="ＭＳ 明朝"/>
                        <a:cs typeface="Times New Roman"/>
                      </a:endParaRPr>
                    </a:p>
                  </a:txBody>
                  <a:tcPr marT="0" marB="0" anchor="ctr"/>
                </a:tc>
                <a:tc gridSpan="2">
                  <a:txBody>
                    <a:bodyPr/>
                    <a:lstStyle/>
                    <a:p>
                      <a:pPr marL="0" marR="0" algn="ctr">
                        <a:spcBef>
                          <a:spcPts val="0"/>
                        </a:spcBef>
                        <a:spcAft>
                          <a:spcPts val="0"/>
                        </a:spcAft>
                        <a:tabLst>
                          <a:tab pos="697230" algn="l"/>
                        </a:tabLst>
                      </a:pPr>
                      <a:r>
                        <a:rPr lang="en-US" sz="2100" dirty="0" smtClean="0">
                          <a:effectLst/>
                        </a:rPr>
                        <a:t>Sig.</a:t>
                      </a:r>
                      <a:endParaRPr lang="en-US" sz="2100" dirty="0">
                        <a:solidFill>
                          <a:schemeClr val="tx1"/>
                        </a:solidFill>
                        <a:effectLst/>
                        <a:latin typeface="Cambria"/>
                        <a:ea typeface="ＭＳ 明朝"/>
                        <a:cs typeface="Times New Roman"/>
                      </a:endParaRPr>
                    </a:p>
                  </a:txBody>
                  <a:tcPr marT="0" marB="0" anchor="ctr"/>
                </a:tc>
                <a:tc hMerge="1">
                  <a:txBody>
                    <a:bodyPr/>
                    <a:lstStyle/>
                    <a:p>
                      <a:pPr marL="0" marR="0" algn="ctr">
                        <a:spcBef>
                          <a:spcPts val="0"/>
                        </a:spcBef>
                        <a:spcAft>
                          <a:spcPts val="0"/>
                        </a:spcAft>
                      </a:pPr>
                      <a:endParaRPr lang="en-US" sz="2100" dirty="0">
                        <a:solidFill>
                          <a:schemeClr val="tx1"/>
                        </a:solidFill>
                        <a:effectLst/>
                        <a:latin typeface="Cambria"/>
                        <a:ea typeface="ＭＳ 明朝"/>
                        <a:cs typeface="Times New Roman"/>
                      </a:endParaRPr>
                    </a:p>
                  </a:txBody>
                  <a:tcPr marT="0" marB="0" anchor="ctr"/>
                </a:tc>
                <a:tc>
                  <a:txBody>
                    <a:bodyPr/>
                    <a:lstStyle/>
                    <a:p>
                      <a:pPr marL="0" marR="0" algn="ctr">
                        <a:spcBef>
                          <a:spcPts val="0"/>
                        </a:spcBef>
                        <a:spcAft>
                          <a:spcPts val="0"/>
                        </a:spcAft>
                      </a:pPr>
                      <a:r>
                        <a:rPr lang="en-US" sz="2100" dirty="0" smtClean="0">
                          <a:effectLst/>
                        </a:rPr>
                        <a:t>B</a:t>
                      </a:r>
                      <a:endParaRPr lang="en-US" sz="2100" dirty="0">
                        <a:solidFill>
                          <a:schemeClr val="tx1"/>
                        </a:solidFill>
                        <a:effectLst/>
                        <a:latin typeface="Cambria"/>
                        <a:ea typeface="ＭＳ 明朝"/>
                        <a:cs typeface="Times New Roman"/>
                      </a:endParaRPr>
                    </a:p>
                  </a:txBody>
                  <a:tcPr marT="0" marB="0" anchor="ctr"/>
                </a:tc>
                <a:tc>
                  <a:txBody>
                    <a:bodyPr/>
                    <a:lstStyle/>
                    <a:p>
                      <a:pPr marL="0" marR="0" algn="ctr">
                        <a:spcBef>
                          <a:spcPts val="0"/>
                        </a:spcBef>
                        <a:spcAft>
                          <a:spcPts val="0"/>
                        </a:spcAft>
                      </a:pPr>
                      <a:r>
                        <a:rPr lang="en-US" sz="2100" dirty="0" smtClean="0">
                          <a:effectLst/>
                        </a:rPr>
                        <a:t>Sig.</a:t>
                      </a:r>
                      <a:endParaRPr lang="en-US" sz="2100" dirty="0">
                        <a:solidFill>
                          <a:schemeClr val="tx1"/>
                        </a:solidFill>
                        <a:effectLst/>
                        <a:latin typeface="Cambria"/>
                        <a:ea typeface="ＭＳ 明朝"/>
                        <a:cs typeface="Times New Roman"/>
                      </a:endParaRPr>
                    </a:p>
                  </a:txBody>
                  <a:tcPr marT="0" marB="0" anchor="ctr"/>
                </a:tc>
              </a:tr>
              <a:tr h="370840">
                <a:tc gridSpan="7">
                  <a:txBody>
                    <a:bodyPr/>
                    <a:lstStyle/>
                    <a:p>
                      <a:pPr marL="0" marR="0">
                        <a:spcBef>
                          <a:spcPts val="0"/>
                        </a:spcBef>
                        <a:spcAft>
                          <a:spcPts val="0"/>
                        </a:spcAft>
                      </a:pPr>
                      <a:r>
                        <a:rPr lang="en-US" sz="2000" u="sng" dirty="0">
                          <a:effectLst/>
                        </a:rPr>
                        <a:t>PERCEIVED QUALITY </a:t>
                      </a:r>
                      <a:r>
                        <a:rPr lang="en-US" sz="2000" u="sng" dirty="0" smtClean="0">
                          <a:effectLst/>
                        </a:rPr>
                        <a:t>EFFECTS</a:t>
                      </a:r>
                      <a:r>
                        <a:rPr lang="en-US" sz="2000" dirty="0">
                          <a:effectLst/>
                        </a:rPr>
                        <a:t> </a:t>
                      </a:r>
                      <a:endParaRPr lang="en-US" sz="2000" dirty="0">
                        <a:effectLst/>
                        <a:latin typeface="Cambria"/>
                        <a:ea typeface="ＭＳ 明朝"/>
                        <a:cs typeface="Times New Roman"/>
                      </a:endParaRPr>
                    </a:p>
                  </a:txBody>
                  <a:tcPr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marL="0" marR="0">
                        <a:spcBef>
                          <a:spcPts val="0"/>
                        </a:spcBef>
                        <a:spcAft>
                          <a:spcPts val="0"/>
                        </a:spcAft>
                      </a:pPr>
                      <a:r>
                        <a:rPr lang="en-US" sz="2000" dirty="0" smtClean="0">
                          <a:effectLst/>
                        </a:rPr>
                        <a:t>Avg </a:t>
                      </a:r>
                      <a:r>
                        <a:rPr lang="en-US" sz="2000" dirty="0">
                          <a:effectLst/>
                        </a:rPr>
                        <a:t>Points </a:t>
                      </a:r>
                      <a:r>
                        <a:rPr lang="en-US" sz="2000" dirty="0" smtClean="0">
                          <a:effectLst/>
                        </a:rPr>
                        <a:t>from </a:t>
                      </a:r>
                      <a:r>
                        <a:rPr lang="en-US" sz="2000" dirty="0">
                          <a:effectLst/>
                        </a:rPr>
                        <a:t>90</a:t>
                      </a:r>
                      <a:endParaRPr lang="en-US" sz="2000" dirty="0">
                        <a:effectLst/>
                        <a:latin typeface="Cambria"/>
                        <a:ea typeface="ＭＳ 明朝"/>
                        <a:cs typeface="Times New Roman"/>
                      </a:endParaRPr>
                    </a:p>
                  </a:txBody>
                  <a:tcPr marT="0" marB="0"/>
                </a:tc>
                <a:tc gridSpan="2">
                  <a:txBody>
                    <a:bodyPr/>
                    <a:lstStyle/>
                    <a:p>
                      <a:pPr marL="0" marR="0" algn="r">
                        <a:spcBef>
                          <a:spcPts val="0"/>
                        </a:spcBef>
                        <a:spcAft>
                          <a:spcPts val="0"/>
                        </a:spcAft>
                      </a:pPr>
                      <a:r>
                        <a:rPr lang="en-US" sz="2000" dirty="0">
                          <a:effectLst/>
                        </a:rPr>
                        <a:t>2.545</a:t>
                      </a:r>
                      <a:endParaRPr lang="en-US" sz="2000" dirty="0">
                        <a:effectLst/>
                        <a:latin typeface="Cambria"/>
                        <a:ea typeface="ＭＳ 明朝"/>
                        <a:cs typeface="Times New Roman"/>
                      </a:endParaRPr>
                    </a:p>
                  </a:txBody>
                  <a:tcPr marT="0" marB="0"/>
                </a:tc>
                <a:tc hMerge="1">
                  <a:txBody>
                    <a:bodyPr/>
                    <a:lstStyle/>
                    <a:p>
                      <a:endParaRPr lang="en-US"/>
                    </a:p>
                  </a:txBody>
                  <a:tcPr/>
                </a:tc>
                <a:tc>
                  <a:txBody>
                    <a:bodyPr/>
                    <a:lstStyle/>
                    <a:p>
                      <a:pPr marL="0" marR="0" algn="r">
                        <a:spcBef>
                          <a:spcPts val="0"/>
                        </a:spcBef>
                        <a:spcAft>
                          <a:spcPts val="0"/>
                        </a:spcAft>
                      </a:pPr>
                      <a:r>
                        <a:rPr lang="en-US" sz="2000" dirty="0">
                          <a:effectLst/>
                        </a:rPr>
                        <a:t>.000</a:t>
                      </a:r>
                      <a:endParaRPr lang="en-US" sz="2000" dirty="0">
                        <a:effectLst/>
                        <a:latin typeface="Cambria"/>
                        <a:ea typeface="ＭＳ 明朝"/>
                        <a:cs typeface="Times New Roman"/>
                      </a:endParaRPr>
                    </a:p>
                  </a:txBody>
                  <a:tcPr marT="0" marB="0"/>
                </a:tc>
                <a:tc gridSpan="2">
                  <a:txBody>
                    <a:bodyPr/>
                    <a:lstStyle/>
                    <a:p>
                      <a:pPr marL="0" marR="0" algn="r">
                        <a:spcBef>
                          <a:spcPts val="0"/>
                        </a:spcBef>
                        <a:spcAft>
                          <a:spcPts val="0"/>
                        </a:spcAft>
                      </a:pPr>
                      <a:r>
                        <a:rPr lang="en-US" sz="2000" dirty="0">
                          <a:effectLst/>
                        </a:rPr>
                        <a:t>.869</a:t>
                      </a:r>
                      <a:endParaRPr lang="en-US" sz="2000" dirty="0">
                        <a:effectLst/>
                        <a:latin typeface="Cambria"/>
                        <a:ea typeface="ＭＳ 明朝"/>
                        <a:cs typeface="Times New Roman"/>
                      </a:endParaRPr>
                    </a:p>
                  </a:txBody>
                  <a:tcPr marT="0" marB="0"/>
                </a:tc>
                <a:tc hMerge="1">
                  <a:txBody>
                    <a:bodyPr/>
                    <a:lstStyle/>
                    <a:p>
                      <a:endParaRPr lang="en-US"/>
                    </a:p>
                  </a:txBody>
                  <a:tcPr/>
                </a:tc>
                <a:tc>
                  <a:txBody>
                    <a:bodyPr/>
                    <a:lstStyle/>
                    <a:p>
                      <a:pPr marL="0" marR="0" algn="r">
                        <a:spcBef>
                          <a:spcPts val="0"/>
                        </a:spcBef>
                        <a:spcAft>
                          <a:spcPts val="0"/>
                        </a:spcAft>
                      </a:pPr>
                      <a:r>
                        <a:rPr lang="en-US" sz="2000" dirty="0">
                          <a:effectLst/>
                        </a:rPr>
                        <a:t>.169</a:t>
                      </a:r>
                      <a:endParaRPr lang="en-US" sz="2000" dirty="0">
                        <a:effectLst/>
                        <a:latin typeface="Cambria"/>
                        <a:ea typeface="ＭＳ 明朝"/>
                        <a:cs typeface="Times New Roman"/>
                      </a:endParaRPr>
                    </a:p>
                  </a:txBody>
                  <a:tcPr marT="0" marB="0"/>
                </a:tc>
              </a:tr>
              <a:tr h="370840">
                <a:tc gridSpan="7">
                  <a:txBody>
                    <a:bodyPr/>
                    <a:lstStyle/>
                    <a:p>
                      <a:pPr marL="0" marR="0">
                        <a:spcBef>
                          <a:spcPts val="0"/>
                        </a:spcBef>
                        <a:spcAft>
                          <a:spcPts val="0"/>
                        </a:spcAft>
                      </a:pPr>
                      <a:r>
                        <a:rPr lang="en-US" sz="2000" u="sng" dirty="0">
                          <a:effectLst/>
                        </a:rPr>
                        <a:t>PREVAILING MARKET </a:t>
                      </a:r>
                      <a:r>
                        <a:rPr lang="en-US" sz="2000" u="sng" dirty="0" smtClean="0">
                          <a:effectLst/>
                        </a:rPr>
                        <a:t>PRICE</a:t>
                      </a:r>
                      <a:r>
                        <a:rPr lang="en-US" sz="2000" dirty="0">
                          <a:effectLst/>
                        </a:rPr>
                        <a:t> </a:t>
                      </a:r>
                      <a:endParaRPr lang="en-US" sz="2000" dirty="0">
                        <a:effectLst/>
                        <a:latin typeface="Cambria"/>
                        <a:ea typeface="ＭＳ 明朝"/>
                        <a:cs typeface="Times New Roman"/>
                      </a:endParaRPr>
                    </a:p>
                  </a:txBody>
                  <a:tcPr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14400">
                <a:tc gridSpan="2">
                  <a:txBody>
                    <a:bodyPr/>
                    <a:lstStyle/>
                    <a:p>
                      <a:pPr marL="0" marR="0">
                        <a:spcBef>
                          <a:spcPts val="0"/>
                        </a:spcBef>
                        <a:spcAft>
                          <a:spcPts val="0"/>
                        </a:spcAft>
                      </a:pPr>
                      <a:r>
                        <a:rPr lang="en-US" sz="2000" dirty="0" smtClean="0">
                          <a:effectLst/>
                        </a:rPr>
                        <a:t>‘</a:t>
                      </a:r>
                      <a:r>
                        <a:rPr lang="en-US" sz="2000" dirty="0">
                          <a:effectLst/>
                        </a:rPr>
                        <a:t>Yesterday's Best Web Price’, Premium Wines Only</a:t>
                      </a:r>
                      <a:endParaRPr lang="en-US" sz="2000" dirty="0">
                        <a:effectLst/>
                        <a:latin typeface="Cambria"/>
                        <a:ea typeface="ＭＳ 明朝"/>
                        <a:cs typeface="Times New Roman"/>
                      </a:endParaRPr>
                    </a:p>
                  </a:txBody>
                  <a:tcPr marT="0" marB="0"/>
                </a:tc>
                <a:tc hMerge="1">
                  <a:txBody>
                    <a:bodyPr/>
                    <a:lstStyle/>
                    <a:p>
                      <a:endParaRPr lang="en-US"/>
                    </a:p>
                  </a:txBody>
                  <a:tcPr/>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gridSpan="2">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hMerge="1">
                  <a:txBody>
                    <a:bodyPr/>
                    <a:lstStyle/>
                    <a:p>
                      <a:pPr marL="0" marR="0" algn="r">
                        <a:spcBef>
                          <a:spcPts val="0"/>
                        </a:spcBef>
                        <a:spcAft>
                          <a:spcPts val="0"/>
                        </a:spcAft>
                      </a:pP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-.032</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.404</a:t>
                      </a:r>
                      <a:endParaRPr lang="en-US" sz="2000" dirty="0">
                        <a:effectLst/>
                        <a:latin typeface="Cambria"/>
                        <a:ea typeface="ＭＳ 明朝"/>
                        <a:cs typeface="Times New Roman"/>
                      </a:endParaRPr>
                    </a:p>
                  </a:txBody>
                  <a:tcPr marL="0" marT="0" marB="0"/>
                </a:tc>
              </a:tr>
            </a:tbl>
          </a:graphicData>
        </a:graphic>
      </p:graphicFrame>
      <p:sp>
        <p:nvSpPr>
          <p:cNvPr id="3" name="Slide Number Placeholder 2"/>
          <p:cNvSpPr>
            <a:spLocks noGrp="1"/>
          </p:cNvSpPr>
          <p:nvPr>
            <p:ph type="sldNum" sz="quarter" idx="12"/>
          </p:nvPr>
        </p:nvSpPr>
        <p:spPr/>
        <p:txBody>
          <a:bodyPr/>
          <a:lstStyle/>
          <a:p>
            <a:fld id="{B471B216-284B-9343-9491-FD1A4F6C8295}" type="slidenum">
              <a:rPr lang="en-US" smtClean="0"/>
              <a:pPr/>
              <a:t>25</a:t>
            </a:fld>
            <a:endParaRPr lang="en-US" dirty="0"/>
          </a:p>
        </p:txBody>
      </p:sp>
    </p:spTree>
    <p:extLst>
      <p:ext uri="{BB962C8B-B14F-4D97-AF65-F5344CB8AC3E}">
        <p14:creationId xmlns:p14="http://schemas.microsoft.com/office/powerpoint/2010/main" val="2525058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Results (III)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7070578"/>
              </p:ext>
            </p:extLst>
          </p:nvPr>
        </p:nvGraphicFramePr>
        <p:xfrm>
          <a:off x="1280160" y="1371600"/>
          <a:ext cx="7656830" cy="4831080"/>
        </p:xfrm>
        <a:graphic>
          <a:graphicData uri="http://schemas.openxmlformats.org/drawingml/2006/table">
            <a:tbl>
              <a:tblPr firstRow="1" bandRow="1">
                <a:tableStyleId>{21E4AEA4-8DFA-4A89-87EB-49C32662AFE0}</a:tableStyleId>
              </a:tblPr>
              <a:tblGrid>
                <a:gridCol w="2834640"/>
                <a:gridCol w="1178560"/>
                <a:gridCol w="116840"/>
                <a:gridCol w="1069340"/>
                <a:gridCol w="1259840"/>
                <a:gridCol w="1197610"/>
              </a:tblGrid>
              <a:tr h="370840">
                <a:tc>
                  <a:txBody>
                    <a:bodyPr/>
                    <a:lstStyle/>
                    <a:p>
                      <a:pPr marL="0" marR="0" algn="r">
                        <a:spcBef>
                          <a:spcPts val="0"/>
                        </a:spcBef>
                        <a:spcAft>
                          <a:spcPts val="0"/>
                        </a:spcAft>
                      </a:pPr>
                      <a:r>
                        <a:rPr lang="en-US" sz="2100" dirty="0">
                          <a:effectLst/>
                        </a:rPr>
                        <a:t> </a:t>
                      </a:r>
                      <a:endParaRPr lang="en-US" sz="2100" dirty="0">
                        <a:effectLst/>
                        <a:latin typeface="Cambria"/>
                        <a:ea typeface="ＭＳ 明朝"/>
                        <a:cs typeface="Times New Roman"/>
                      </a:endParaRPr>
                    </a:p>
                  </a:txBody>
                  <a:tcPr marT="0" marB="0" anchor="ctr"/>
                </a:tc>
                <a:tc gridSpan="3">
                  <a:txBody>
                    <a:bodyPr/>
                    <a:lstStyle/>
                    <a:p>
                      <a:pPr marL="0" marR="0" algn="ctr">
                        <a:spcBef>
                          <a:spcPts val="0"/>
                        </a:spcBef>
                        <a:spcAft>
                          <a:spcPts val="0"/>
                        </a:spcAft>
                      </a:pPr>
                      <a:r>
                        <a:rPr lang="en-US" sz="2100" dirty="0">
                          <a:effectLst/>
                        </a:rPr>
                        <a:t>Model I</a:t>
                      </a:r>
                      <a:endParaRPr lang="en-US" sz="2100" dirty="0">
                        <a:solidFill>
                          <a:schemeClr val="bg1"/>
                        </a:solidFill>
                        <a:effectLst/>
                        <a:latin typeface="Cambria"/>
                        <a:ea typeface="ＭＳ 明朝"/>
                        <a:cs typeface="Times New Roman"/>
                      </a:endParaRPr>
                    </a:p>
                  </a:txBody>
                  <a:tcPr marT="0" marB="0" anchor="ctr"/>
                </a:tc>
                <a:tc hMerge="1">
                  <a:txBody>
                    <a:bodyPr/>
                    <a:lstStyle/>
                    <a:p>
                      <a:endParaRPr lang="en-US"/>
                    </a:p>
                  </a:txBody>
                  <a:tcPr/>
                </a:tc>
                <a:tc hMerge="1">
                  <a:txBody>
                    <a:bodyPr/>
                    <a:lstStyle/>
                    <a:p>
                      <a:endParaRPr lang="en-US"/>
                    </a:p>
                  </a:txBody>
                  <a:tcPr/>
                </a:tc>
                <a:tc gridSpan="2">
                  <a:txBody>
                    <a:bodyPr/>
                    <a:lstStyle/>
                    <a:p>
                      <a:pPr marL="0" marR="0" algn="ctr">
                        <a:spcBef>
                          <a:spcPts val="0"/>
                        </a:spcBef>
                        <a:spcAft>
                          <a:spcPts val="0"/>
                        </a:spcAft>
                      </a:pPr>
                      <a:r>
                        <a:rPr lang="en-US" sz="2100" dirty="0">
                          <a:effectLst/>
                        </a:rPr>
                        <a:t>Model II</a:t>
                      </a:r>
                      <a:endParaRPr lang="en-US" sz="2100" dirty="0">
                        <a:effectLst/>
                        <a:latin typeface="Cambria"/>
                        <a:ea typeface="ＭＳ 明朝"/>
                        <a:cs typeface="Times New Roman"/>
                      </a:endParaRPr>
                    </a:p>
                  </a:txBody>
                  <a:tcPr marT="0" marB="0" anchor="ctr"/>
                </a:tc>
                <a:tc hMerge="1">
                  <a:txBody>
                    <a:bodyPr/>
                    <a:lstStyle/>
                    <a:p>
                      <a:pPr marL="0" marR="0" algn="ctr">
                        <a:spcBef>
                          <a:spcPts val="0"/>
                        </a:spcBef>
                        <a:spcAft>
                          <a:spcPts val="0"/>
                        </a:spcAft>
                      </a:pPr>
                      <a:endParaRPr lang="en-US" sz="2100" dirty="0">
                        <a:effectLst/>
                        <a:latin typeface="Cambria"/>
                        <a:ea typeface="ＭＳ 明朝"/>
                        <a:cs typeface="Times New Roman"/>
                      </a:endParaRPr>
                    </a:p>
                  </a:txBody>
                  <a:tcPr marT="0" marB="0" anchor="ctr"/>
                </a:tc>
              </a:tr>
              <a:tr h="370840">
                <a:tc>
                  <a:txBody>
                    <a:bodyPr/>
                    <a:lstStyle/>
                    <a:p>
                      <a:pPr marL="0" marR="0" algn="r">
                        <a:spcBef>
                          <a:spcPts val="0"/>
                        </a:spcBef>
                        <a:spcAft>
                          <a:spcPts val="0"/>
                        </a:spcAft>
                        <a:tabLst>
                          <a:tab pos="342900" algn="l"/>
                        </a:tabLst>
                      </a:pPr>
                      <a:r>
                        <a:rPr lang="en-US" sz="2100" u="none" dirty="0">
                          <a:effectLst/>
                        </a:rPr>
                        <a:t>Adjusted R</a:t>
                      </a:r>
                      <a:r>
                        <a:rPr lang="en-US" sz="2100" u="none" baseline="30000" dirty="0">
                          <a:effectLst/>
                        </a:rPr>
                        <a:t>2   </a:t>
                      </a:r>
                      <a:r>
                        <a:rPr lang="en-US" sz="2100" u="none" dirty="0">
                          <a:effectLst/>
                        </a:rPr>
                        <a:t>  </a:t>
                      </a:r>
                      <a:endParaRPr lang="en-US" sz="2100" u="none" dirty="0">
                        <a:effectLst/>
                        <a:latin typeface="Cambria"/>
                        <a:ea typeface="ＭＳ 明朝"/>
                        <a:cs typeface="Times New Roman"/>
                      </a:endParaRPr>
                    </a:p>
                  </a:txBody>
                  <a:tcPr marT="0" marB="0" anchor="ctr"/>
                </a:tc>
                <a:tc gridSpan="3">
                  <a:txBody>
                    <a:bodyPr/>
                    <a:lstStyle/>
                    <a:p>
                      <a:pPr marL="0" marR="0" algn="ctr">
                        <a:spcBef>
                          <a:spcPts val="0"/>
                        </a:spcBef>
                        <a:spcAft>
                          <a:spcPts val="0"/>
                        </a:spcAft>
                      </a:pPr>
                      <a:r>
                        <a:rPr lang="en-US" sz="2100" dirty="0">
                          <a:effectLst/>
                        </a:rPr>
                        <a:t>.961</a:t>
                      </a:r>
                      <a:endParaRPr lang="en-US" sz="2100" dirty="0">
                        <a:effectLst/>
                        <a:latin typeface="Cambria"/>
                        <a:ea typeface="ＭＳ 明朝"/>
                        <a:cs typeface="Times New Roman"/>
                      </a:endParaRPr>
                    </a:p>
                  </a:txBody>
                  <a:tcPr marT="0" marB="0" anchor="ctr"/>
                </a:tc>
                <a:tc hMerge="1">
                  <a:txBody>
                    <a:bodyPr/>
                    <a:lstStyle/>
                    <a:p>
                      <a:endParaRPr lang="en-US"/>
                    </a:p>
                  </a:txBody>
                  <a:tcPr/>
                </a:tc>
                <a:tc hMerge="1">
                  <a:txBody>
                    <a:bodyPr/>
                    <a:lstStyle/>
                    <a:p>
                      <a:endParaRPr lang="en-US"/>
                    </a:p>
                  </a:txBody>
                  <a:tcPr/>
                </a:tc>
                <a:tc gridSpan="2">
                  <a:txBody>
                    <a:bodyPr/>
                    <a:lstStyle/>
                    <a:p>
                      <a:pPr marL="0" marR="0" algn="ctr">
                        <a:spcBef>
                          <a:spcPts val="0"/>
                        </a:spcBef>
                        <a:spcAft>
                          <a:spcPts val="0"/>
                        </a:spcAft>
                      </a:pPr>
                      <a:r>
                        <a:rPr lang="en-US" sz="2100" dirty="0">
                          <a:effectLst/>
                        </a:rPr>
                        <a:t>.977</a:t>
                      </a:r>
                      <a:endParaRPr lang="en-US" sz="2100" dirty="0">
                        <a:effectLst/>
                        <a:latin typeface="Cambria"/>
                        <a:ea typeface="ＭＳ 明朝"/>
                        <a:cs typeface="Times New Roman"/>
                      </a:endParaRPr>
                    </a:p>
                  </a:txBody>
                  <a:tcPr marT="0" marB="0" anchor="ctr"/>
                </a:tc>
                <a:tc hMerge="1">
                  <a:txBody>
                    <a:bodyPr/>
                    <a:lstStyle/>
                    <a:p>
                      <a:pPr marL="0" marR="0" algn="ctr">
                        <a:spcBef>
                          <a:spcPts val="0"/>
                        </a:spcBef>
                        <a:spcAft>
                          <a:spcPts val="0"/>
                        </a:spcAft>
                      </a:pPr>
                      <a:endParaRPr lang="en-US" sz="2100" dirty="0">
                        <a:effectLst/>
                        <a:latin typeface="Cambria"/>
                        <a:ea typeface="ＭＳ 明朝"/>
                        <a:cs typeface="Times New Roman"/>
                      </a:endParaRPr>
                    </a:p>
                  </a:txBody>
                  <a:tcPr marT="0" marB="0" anchor="ctr"/>
                </a:tc>
              </a:tr>
              <a:tr h="375920">
                <a:tc>
                  <a:txBody>
                    <a:bodyPr/>
                    <a:lstStyle/>
                    <a:p>
                      <a:endParaRPr lang="en-US" sz="1900" dirty="0"/>
                    </a:p>
                  </a:txBody>
                  <a:tcPr/>
                </a:tc>
                <a:tc gridSpan="2">
                  <a:txBody>
                    <a:bodyPr/>
                    <a:lstStyle/>
                    <a:p>
                      <a:pPr marL="0" marR="0" algn="ctr">
                        <a:spcBef>
                          <a:spcPts val="0"/>
                        </a:spcBef>
                        <a:spcAft>
                          <a:spcPts val="0"/>
                        </a:spcAft>
                        <a:tabLst>
                          <a:tab pos="697230" algn="l"/>
                        </a:tabLst>
                      </a:pPr>
                      <a:r>
                        <a:rPr lang="en-US" sz="2100" dirty="0" smtClean="0">
                          <a:effectLst/>
                        </a:rPr>
                        <a:t>B</a:t>
                      </a:r>
                      <a:endParaRPr lang="en-US" sz="2100" dirty="0">
                        <a:solidFill>
                          <a:schemeClr val="tx1"/>
                        </a:solidFill>
                        <a:effectLst/>
                        <a:latin typeface="Cambria"/>
                        <a:ea typeface="ＭＳ 明朝"/>
                        <a:cs typeface="Times New Roman"/>
                      </a:endParaRPr>
                    </a:p>
                  </a:txBody>
                  <a:tcPr marT="0" marB="0" anchor="ctr"/>
                </a:tc>
                <a:tc hMerge="1">
                  <a:txBody>
                    <a:bodyPr/>
                    <a:lstStyle/>
                    <a:p>
                      <a:endParaRPr lang="en-US"/>
                    </a:p>
                  </a:txBody>
                  <a:tcPr/>
                </a:tc>
                <a:tc>
                  <a:txBody>
                    <a:bodyPr/>
                    <a:lstStyle/>
                    <a:p>
                      <a:pPr marL="0" marR="0" algn="ctr">
                        <a:spcBef>
                          <a:spcPts val="0"/>
                        </a:spcBef>
                        <a:spcAft>
                          <a:spcPts val="0"/>
                        </a:spcAft>
                        <a:tabLst>
                          <a:tab pos="697230" algn="l"/>
                        </a:tabLst>
                      </a:pPr>
                      <a:r>
                        <a:rPr lang="en-US" sz="2100" dirty="0" smtClean="0">
                          <a:effectLst/>
                        </a:rPr>
                        <a:t>Sig.</a:t>
                      </a:r>
                      <a:endParaRPr lang="en-US" sz="2100" dirty="0">
                        <a:solidFill>
                          <a:schemeClr val="tx1"/>
                        </a:solidFill>
                        <a:effectLst/>
                        <a:latin typeface="Cambria"/>
                        <a:ea typeface="ＭＳ 明朝"/>
                        <a:cs typeface="Times New Roman"/>
                      </a:endParaRPr>
                    </a:p>
                  </a:txBody>
                  <a:tcPr marT="0" marB="0" anchor="ctr"/>
                </a:tc>
                <a:tc>
                  <a:txBody>
                    <a:bodyPr/>
                    <a:lstStyle/>
                    <a:p>
                      <a:pPr marL="0" marR="0" algn="ctr">
                        <a:spcBef>
                          <a:spcPts val="0"/>
                        </a:spcBef>
                        <a:spcAft>
                          <a:spcPts val="0"/>
                        </a:spcAft>
                      </a:pPr>
                      <a:r>
                        <a:rPr lang="en-US" sz="2100" dirty="0" smtClean="0">
                          <a:effectLst/>
                        </a:rPr>
                        <a:t>B</a:t>
                      </a:r>
                      <a:endParaRPr lang="en-US" sz="2100" dirty="0">
                        <a:solidFill>
                          <a:schemeClr val="tx1"/>
                        </a:solidFill>
                        <a:effectLst/>
                        <a:latin typeface="Cambria"/>
                        <a:ea typeface="ＭＳ 明朝"/>
                        <a:cs typeface="Times New Roman"/>
                      </a:endParaRPr>
                    </a:p>
                  </a:txBody>
                  <a:tcPr marT="0" marB="0" anchor="ctr"/>
                </a:tc>
                <a:tc>
                  <a:txBody>
                    <a:bodyPr/>
                    <a:lstStyle/>
                    <a:p>
                      <a:pPr marL="0" marR="0" algn="ctr">
                        <a:spcBef>
                          <a:spcPts val="0"/>
                        </a:spcBef>
                        <a:spcAft>
                          <a:spcPts val="0"/>
                        </a:spcAft>
                      </a:pPr>
                      <a:r>
                        <a:rPr lang="en-US" sz="2100" dirty="0" smtClean="0">
                          <a:effectLst/>
                        </a:rPr>
                        <a:t>Sig.</a:t>
                      </a:r>
                      <a:endParaRPr lang="en-US" sz="2100" dirty="0">
                        <a:solidFill>
                          <a:schemeClr val="tx1"/>
                        </a:solidFill>
                        <a:effectLst/>
                        <a:latin typeface="Cambria"/>
                        <a:ea typeface="ＭＳ 明朝"/>
                        <a:cs typeface="Times New Roman"/>
                      </a:endParaRPr>
                    </a:p>
                  </a:txBody>
                  <a:tcPr marT="0" marB="0" anchor="ctr"/>
                </a:tc>
              </a:tr>
              <a:tr h="370840">
                <a:tc gridSpan="6">
                  <a:txBody>
                    <a:bodyPr/>
                    <a:lstStyle/>
                    <a:p>
                      <a:pPr marL="0" marR="0">
                        <a:spcBef>
                          <a:spcPts val="0"/>
                        </a:spcBef>
                        <a:spcAft>
                          <a:spcPts val="0"/>
                        </a:spcAft>
                      </a:pPr>
                      <a:r>
                        <a:rPr lang="en-US" sz="2000" u="sng" dirty="0">
                          <a:effectLst/>
                        </a:rPr>
                        <a:t>PREVAILING MARKET </a:t>
                      </a:r>
                      <a:r>
                        <a:rPr lang="en-US" sz="2000" u="sng" dirty="0" smtClean="0">
                          <a:effectLst/>
                        </a:rPr>
                        <a:t>PRICE</a:t>
                      </a:r>
                      <a:r>
                        <a:rPr lang="en-US" sz="2000" dirty="0">
                          <a:effectLst/>
                        </a:rPr>
                        <a:t> </a:t>
                      </a:r>
                      <a:endParaRPr lang="en-US" sz="2000" dirty="0">
                        <a:effectLst/>
                        <a:latin typeface="Cambria"/>
                        <a:ea typeface="ＭＳ 明朝"/>
                        <a:cs typeface="Times New Roman"/>
                      </a:endParaRPr>
                    </a:p>
                  </a:txBody>
                  <a:tcPr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r">
                        <a:spcBef>
                          <a:spcPts val="0"/>
                        </a:spcBef>
                        <a:spcAft>
                          <a:spcPts val="0"/>
                        </a:spcAft>
                      </a:pPr>
                      <a:endParaRPr lang="en-US" sz="2000" dirty="0">
                        <a:effectLst/>
                        <a:latin typeface="Cambria"/>
                        <a:ea typeface="ＭＳ 明朝"/>
                        <a:cs typeface="Times New Roman"/>
                      </a:endParaRPr>
                    </a:p>
                  </a:txBody>
                  <a:tcPr marL="0" marT="0" marB="0"/>
                </a:tc>
              </a:tr>
              <a:tr h="370840">
                <a:tc>
                  <a:txBody>
                    <a:bodyPr/>
                    <a:lstStyle/>
                    <a:p>
                      <a:pPr marL="0" marR="0">
                        <a:spcBef>
                          <a:spcPts val="0"/>
                        </a:spcBef>
                        <a:spcAft>
                          <a:spcPts val="0"/>
                        </a:spcAft>
                      </a:pPr>
                      <a:r>
                        <a:rPr lang="en-US" sz="2000" dirty="0" smtClean="0">
                          <a:effectLst/>
                        </a:rPr>
                        <a:t>     ALL</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.473</a:t>
                      </a:r>
                      <a:endParaRPr lang="en-US" sz="2000" dirty="0">
                        <a:effectLst/>
                        <a:latin typeface="Cambria"/>
                        <a:ea typeface="ＭＳ 明朝"/>
                        <a:cs typeface="Times New Roman"/>
                      </a:endParaRPr>
                    </a:p>
                  </a:txBody>
                  <a:tcPr marL="0" marT="0" marB="0"/>
                </a:tc>
                <a:tc gridSpan="2">
                  <a:txBody>
                    <a:bodyPr/>
                    <a:lstStyle/>
                    <a:p>
                      <a:pPr marL="0" marR="0" algn="r">
                        <a:spcBef>
                          <a:spcPts val="0"/>
                        </a:spcBef>
                        <a:spcAft>
                          <a:spcPts val="0"/>
                        </a:spcAft>
                      </a:pPr>
                      <a:r>
                        <a:rPr lang="en-US" sz="2000" dirty="0">
                          <a:effectLst/>
                        </a:rPr>
                        <a:t>.000</a:t>
                      </a:r>
                      <a:endParaRPr lang="en-US" sz="2000" dirty="0">
                        <a:effectLst/>
                        <a:latin typeface="Cambria"/>
                        <a:ea typeface="ＭＳ 明朝"/>
                        <a:cs typeface="Times New Roman"/>
                      </a:endParaRPr>
                    </a:p>
                  </a:txBody>
                  <a:tcPr marL="0" marT="0" marB="0"/>
                </a:tc>
                <a:tc hMerge="1">
                  <a:txBody>
                    <a:bodyPr/>
                    <a:lstStyle/>
                    <a:p>
                      <a:endParaRPr lang="en-US"/>
                    </a:p>
                  </a:txBody>
                  <a:tcPr/>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r>
              <a:tr h="370840">
                <a:tc>
                  <a:txBody>
                    <a:bodyPr/>
                    <a:lstStyle/>
                    <a:p>
                      <a:pPr marL="0" marR="0">
                        <a:spcBef>
                          <a:spcPts val="0"/>
                        </a:spcBef>
                        <a:spcAft>
                          <a:spcPts val="0"/>
                        </a:spcAft>
                      </a:pPr>
                      <a:r>
                        <a:rPr lang="en-US" sz="2000" dirty="0" smtClean="0">
                          <a:effectLst/>
                        </a:rPr>
                        <a:t>AR</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gridSpan="2">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hMerge="1">
                  <a:txBody>
                    <a:bodyPr/>
                    <a:lstStyle/>
                    <a:p>
                      <a:endParaRPr lang="en-US"/>
                    </a:p>
                  </a:txBody>
                  <a:tcPr/>
                </a:tc>
                <a:tc>
                  <a:txBody>
                    <a:bodyPr/>
                    <a:lstStyle/>
                    <a:p>
                      <a:pPr marL="0" marR="0" algn="r">
                        <a:spcBef>
                          <a:spcPts val="0"/>
                        </a:spcBef>
                        <a:spcAft>
                          <a:spcPts val="0"/>
                        </a:spcAft>
                      </a:pPr>
                      <a:r>
                        <a:rPr lang="en-US" sz="2000" dirty="0">
                          <a:effectLst/>
                        </a:rPr>
                        <a:t>-.127</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.948</a:t>
                      </a:r>
                      <a:endParaRPr lang="en-US" sz="2000" dirty="0">
                        <a:effectLst/>
                        <a:latin typeface="Cambria"/>
                        <a:ea typeface="ＭＳ 明朝"/>
                        <a:cs typeface="Times New Roman"/>
                      </a:endParaRPr>
                    </a:p>
                  </a:txBody>
                  <a:tcPr marL="0" marT="0" marB="0"/>
                </a:tc>
              </a:tr>
              <a:tr h="370840">
                <a:tc>
                  <a:txBody>
                    <a:bodyPr/>
                    <a:lstStyle/>
                    <a:p>
                      <a:pPr marL="0" marR="0">
                        <a:spcBef>
                          <a:spcPts val="0"/>
                        </a:spcBef>
                        <a:spcAft>
                          <a:spcPts val="0"/>
                        </a:spcAft>
                      </a:pPr>
                      <a:r>
                        <a:rPr lang="en-US" sz="2000" dirty="0" smtClean="0">
                          <a:effectLst/>
                        </a:rPr>
                        <a:t>AU</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gridSpan="2">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hMerge="1">
                  <a:txBody>
                    <a:bodyPr/>
                    <a:lstStyle/>
                    <a:p>
                      <a:endParaRPr lang="en-US"/>
                    </a:p>
                  </a:txBody>
                  <a:tcPr/>
                </a:tc>
                <a:tc>
                  <a:txBody>
                    <a:bodyPr/>
                    <a:lstStyle/>
                    <a:p>
                      <a:pPr marL="0" marR="0" algn="r">
                        <a:spcBef>
                          <a:spcPts val="0"/>
                        </a:spcBef>
                        <a:spcAft>
                          <a:spcPts val="0"/>
                        </a:spcAft>
                      </a:pPr>
                      <a:r>
                        <a:rPr lang="en-US" sz="2000" dirty="0">
                          <a:effectLst/>
                        </a:rPr>
                        <a:t>-.083</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.377</a:t>
                      </a:r>
                      <a:endParaRPr lang="en-US" sz="2000" dirty="0">
                        <a:effectLst/>
                        <a:latin typeface="Cambria"/>
                        <a:ea typeface="ＭＳ 明朝"/>
                        <a:cs typeface="Times New Roman"/>
                      </a:endParaRPr>
                    </a:p>
                  </a:txBody>
                  <a:tcPr marL="0" marT="0" marB="0"/>
                </a:tc>
              </a:tr>
              <a:tr h="370840">
                <a:tc>
                  <a:txBody>
                    <a:bodyPr/>
                    <a:lstStyle/>
                    <a:p>
                      <a:pPr marL="0" marR="0">
                        <a:spcBef>
                          <a:spcPts val="0"/>
                        </a:spcBef>
                        <a:spcAft>
                          <a:spcPts val="0"/>
                        </a:spcAft>
                      </a:pPr>
                      <a:r>
                        <a:rPr lang="en-US" sz="2000" dirty="0" smtClean="0">
                          <a:effectLst/>
                        </a:rPr>
                        <a:t>CA</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gridSpan="2">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hMerge="1">
                  <a:txBody>
                    <a:bodyPr/>
                    <a:lstStyle/>
                    <a:p>
                      <a:endParaRPr lang="en-US"/>
                    </a:p>
                  </a:txBody>
                  <a:tcPr/>
                </a:tc>
                <a:tc>
                  <a:txBody>
                    <a:bodyPr/>
                    <a:lstStyle/>
                    <a:p>
                      <a:pPr marL="0" marR="0" algn="r">
                        <a:spcBef>
                          <a:spcPts val="0"/>
                        </a:spcBef>
                        <a:spcAft>
                          <a:spcPts val="0"/>
                        </a:spcAft>
                      </a:pPr>
                      <a:r>
                        <a:rPr lang="en-US" sz="2000" dirty="0">
                          <a:effectLst/>
                        </a:rPr>
                        <a:t>.700</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.000</a:t>
                      </a:r>
                      <a:endParaRPr lang="en-US" sz="2000" dirty="0">
                        <a:effectLst/>
                        <a:latin typeface="Cambria"/>
                        <a:ea typeface="ＭＳ 明朝"/>
                        <a:cs typeface="Times New Roman"/>
                      </a:endParaRPr>
                    </a:p>
                  </a:txBody>
                  <a:tcPr marL="0" marT="0" marB="0"/>
                </a:tc>
              </a:tr>
              <a:tr h="370840">
                <a:tc>
                  <a:txBody>
                    <a:bodyPr/>
                    <a:lstStyle/>
                    <a:p>
                      <a:pPr marL="0" marR="0">
                        <a:spcBef>
                          <a:spcPts val="0"/>
                        </a:spcBef>
                        <a:spcAft>
                          <a:spcPts val="0"/>
                        </a:spcAft>
                      </a:pPr>
                      <a:r>
                        <a:rPr lang="en-US" sz="2000" dirty="0" smtClean="0">
                          <a:effectLst/>
                        </a:rPr>
                        <a:t>ES</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gridSpan="2">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hMerge="1">
                  <a:txBody>
                    <a:bodyPr/>
                    <a:lstStyle/>
                    <a:p>
                      <a:endParaRPr lang="en-US"/>
                    </a:p>
                  </a:txBody>
                  <a:tcPr/>
                </a:tc>
                <a:tc>
                  <a:txBody>
                    <a:bodyPr/>
                    <a:lstStyle/>
                    <a:p>
                      <a:pPr marL="0" marR="0" algn="r">
                        <a:spcBef>
                          <a:spcPts val="0"/>
                        </a:spcBef>
                        <a:spcAft>
                          <a:spcPts val="0"/>
                        </a:spcAft>
                      </a:pPr>
                      <a:r>
                        <a:rPr lang="en-US" sz="2000" dirty="0">
                          <a:effectLst/>
                        </a:rPr>
                        <a:t>-.262</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.000</a:t>
                      </a:r>
                      <a:endParaRPr lang="en-US" sz="2000" dirty="0">
                        <a:effectLst/>
                        <a:latin typeface="Cambria"/>
                        <a:ea typeface="ＭＳ 明朝"/>
                        <a:cs typeface="Times New Roman"/>
                      </a:endParaRPr>
                    </a:p>
                  </a:txBody>
                  <a:tcPr marL="0" marT="0" marB="0"/>
                </a:tc>
              </a:tr>
              <a:tr h="370840">
                <a:tc>
                  <a:txBody>
                    <a:bodyPr/>
                    <a:lstStyle/>
                    <a:p>
                      <a:pPr marL="0" marR="0">
                        <a:spcBef>
                          <a:spcPts val="0"/>
                        </a:spcBef>
                        <a:spcAft>
                          <a:spcPts val="0"/>
                        </a:spcAft>
                      </a:pPr>
                      <a:r>
                        <a:rPr lang="en-US" sz="2000" dirty="0" smtClean="0">
                          <a:effectLst/>
                        </a:rPr>
                        <a:t>FR</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gridSpan="2">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hMerge="1">
                  <a:txBody>
                    <a:bodyPr/>
                    <a:lstStyle/>
                    <a:p>
                      <a:endParaRPr lang="en-US"/>
                    </a:p>
                  </a:txBody>
                  <a:tcPr/>
                </a:tc>
                <a:tc>
                  <a:txBody>
                    <a:bodyPr/>
                    <a:lstStyle/>
                    <a:p>
                      <a:pPr marL="0" marR="0" algn="r">
                        <a:spcBef>
                          <a:spcPts val="0"/>
                        </a:spcBef>
                        <a:spcAft>
                          <a:spcPts val="0"/>
                        </a:spcAft>
                      </a:pPr>
                      <a:r>
                        <a:rPr lang="en-US" sz="2000" dirty="0">
                          <a:effectLst/>
                        </a:rPr>
                        <a:t>-.289</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.000</a:t>
                      </a:r>
                      <a:endParaRPr lang="en-US" sz="2000" dirty="0">
                        <a:effectLst/>
                        <a:latin typeface="Cambria"/>
                        <a:ea typeface="ＭＳ 明朝"/>
                        <a:cs typeface="Times New Roman"/>
                      </a:endParaRPr>
                    </a:p>
                  </a:txBody>
                  <a:tcPr marL="0" marT="0" marB="0"/>
                </a:tc>
              </a:tr>
              <a:tr h="370840">
                <a:tc>
                  <a:txBody>
                    <a:bodyPr/>
                    <a:lstStyle/>
                    <a:p>
                      <a:pPr marL="0" marR="0">
                        <a:spcBef>
                          <a:spcPts val="0"/>
                        </a:spcBef>
                        <a:spcAft>
                          <a:spcPts val="0"/>
                        </a:spcAft>
                      </a:pPr>
                      <a:r>
                        <a:rPr lang="en-US" sz="2000" dirty="0" smtClean="0">
                          <a:effectLst/>
                        </a:rPr>
                        <a:t>IT</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gridSpan="2">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hMerge="1">
                  <a:txBody>
                    <a:bodyPr/>
                    <a:lstStyle/>
                    <a:p>
                      <a:endParaRPr lang="en-US"/>
                    </a:p>
                  </a:txBody>
                  <a:tcPr/>
                </a:tc>
                <a:tc>
                  <a:txBody>
                    <a:bodyPr/>
                    <a:lstStyle/>
                    <a:p>
                      <a:pPr marL="0" marR="0" algn="r">
                        <a:spcBef>
                          <a:spcPts val="0"/>
                        </a:spcBef>
                        <a:spcAft>
                          <a:spcPts val="0"/>
                        </a:spcAft>
                      </a:pPr>
                      <a:r>
                        <a:rPr lang="en-US" sz="2000" dirty="0">
                          <a:effectLst/>
                        </a:rPr>
                        <a:t>-.101</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.087</a:t>
                      </a:r>
                      <a:endParaRPr lang="en-US" sz="2000" dirty="0">
                        <a:effectLst/>
                        <a:latin typeface="Cambria"/>
                        <a:ea typeface="ＭＳ 明朝"/>
                        <a:cs typeface="Times New Roman"/>
                      </a:endParaRPr>
                    </a:p>
                  </a:txBody>
                  <a:tcPr marL="0" marT="0" marB="0"/>
                </a:tc>
              </a:tr>
              <a:tr h="370840">
                <a:tc>
                  <a:txBody>
                    <a:bodyPr/>
                    <a:lstStyle/>
                    <a:p>
                      <a:pPr marL="0" marR="0">
                        <a:spcBef>
                          <a:spcPts val="0"/>
                        </a:spcBef>
                        <a:spcAft>
                          <a:spcPts val="0"/>
                        </a:spcAft>
                      </a:pPr>
                      <a:r>
                        <a:rPr lang="en-US" sz="2000" dirty="0" smtClean="0">
                          <a:effectLst/>
                        </a:rPr>
                        <a:t>PT</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gridSpan="2">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hMerge="1">
                  <a:txBody>
                    <a:bodyPr/>
                    <a:lstStyle/>
                    <a:p>
                      <a:endParaRPr lang="en-US"/>
                    </a:p>
                  </a:txBody>
                  <a:tcPr/>
                </a:tc>
                <a:tc>
                  <a:txBody>
                    <a:bodyPr/>
                    <a:lstStyle/>
                    <a:p>
                      <a:pPr marL="0" marR="0" algn="r">
                        <a:spcBef>
                          <a:spcPts val="0"/>
                        </a:spcBef>
                        <a:spcAft>
                          <a:spcPts val="0"/>
                        </a:spcAft>
                      </a:pPr>
                      <a:r>
                        <a:rPr lang="en-US" sz="2000" dirty="0">
                          <a:effectLst/>
                        </a:rPr>
                        <a:t>.069</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.680</a:t>
                      </a:r>
                      <a:endParaRPr lang="en-US" sz="2000" dirty="0">
                        <a:effectLst/>
                        <a:latin typeface="Cambria"/>
                        <a:ea typeface="ＭＳ 明朝"/>
                        <a:cs typeface="Times New Roman"/>
                      </a:endParaRPr>
                    </a:p>
                  </a:txBody>
                  <a:tcPr marL="0" marT="0" marB="0"/>
                </a:tc>
              </a:tr>
              <a:tr h="370840">
                <a:tc>
                  <a:txBody>
                    <a:bodyPr/>
                    <a:lstStyle/>
                    <a:p>
                      <a:pPr marL="0" marR="0">
                        <a:spcBef>
                          <a:spcPts val="0"/>
                        </a:spcBef>
                        <a:spcAft>
                          <a:spcPts val="0"/>
                        </a:spcAft>
                      </a:pPr>
                      <a:r>
                        <a:rPr lang="en-US" sz="2000" dirty="0" smtClean="0">
                          <a:effectLst/>
                        </a:rPr>
                        <a:t>WA</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gridSpan="2">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hMerge="1">
                  <a:txBody>
                    <a:bodyPr/>
                    <a:lstStyle/>
                    <a:p>
                      <a:endParaRPr lang="en-US"/>
                    </a:p>
                  </a:txBody>
                  <a:tcPr/>
                </a:tc>
                <a:tc>
                  <a:txBody>
                    <a:bodyPr/>
                    <a:lstStyle/>
                    <a:p>
                      <a:pPr marL="0" marR="0" algn="r">
                        <a:spcBef>
                          <a:spcPts val="0"/>
                        </a:spcBef>
                        <a:spcAft>
                          <a:spcPts val="0"/>
                        </a:spcAft>
                      </a:pPr>
                      <a:r>
                        <a:rPr lang="en-US" sz="2000" dirty="0">
                          <a:effectLst/>
                        </a:rPr>
                        <a:t>.505</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.273</a:t>
                      </a:r>
                      <a:endParaRPr lang="en-US" sz="2000" dirty="0">
                        <a:effectLst/>
                        <a:latin typeface="Cambria"/>
                        <a:ea typeface="ＭＳ 明朝"/>
                        <a:cs typeface="Times New Roman"/>
                      </a:endParaRPr>
                    </a:p>
                  </a:txBody>
                  <a:tcPr marL="0" marT="0" marB="0"/>
                </a:tc>
              </a:tr>
            </a:tbl>
          </a:graphicData>
        </a:graphic>
      </p:graphicFrame>
      <p:sp>
        <p:nvSpPr>
          <p:cNvPr id="3" name="Slide Number Placeholder 2"/>
          <p:cNvSpPr>
            <a:spLocks noGrp="1"/>
          </p:cNvSpPr>
          <p:nvPr>
            <p:ph type="sldNum" sz="quarter" idx="12"/>
          </p:nvPr>
        </p:nvSpPr>
        <p:spPr/>
        <p:txBody>
          <a:bodyPr/>
          <a:lstStyle/>
          <a:p>
            <a:fld id="{B471B216-284B-9343-9491-FD1A4F6C8295}" type="slidenum">
              <a:rPr lang="en-US" smtClean="0"/>
              <a:pPr/>
              <a:t>26</a:t>
            </a:fld>
            <a:endParaRPr lang="en-US" dirty="0"/>
          </a:p>
        </p:txBody>
      </p:sp>
    </p:spTree>
    <p:extLst>
      <p:ext uri="{BB962C8B-B14F-4D97-AF65-F5344CB8AC3E}">
        <p14:creationId xmlns:p14="http://schemas.microsoft.com/office/powerpoint/2010/main" val="1495496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Results (IV)</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6030619"/>
              </p:ext>
            </p:extLst>
          </p:nvPr>
        </p:nvGraphicFramePr>
        <p:xfrm>
          <a:off x="1280160" y="1371600"/>
          <a:ext cx="7539990" cy="3388360"/>
        </p:xfrm>
        <a:graphic>
          <a:graphicData uri="http://schemas.openxmlformats.org/drawingml/2006/table">
            <a:tbl>
              <a:tblPr firstRow="1" bandRow="1">
                <a:tableStyleId>{21E4AEA4-8DFA-4A89-87EB-49C32662AFE0}</a:tableStyleId>
              </a:tblPr>
              <a:tblGrid>
                <a:gridCol w="2872740"/>
                <a:gridCol w="1196340"/>
                <a:gridCol w="1079500"/>
                <a:gridCol w="891540"/>
                <a:gridCol w="312420"/>
                <a:gridCol w="1187450"/>
              </a:tblGrid>
              <a:tr h="370840">
                <a:tc>
                  <a:txBody>
                    <a:bodyPr/>
                    <a:lstStyle/>
                    <a:p>
                      <a:pPr marL="0" marR="0" algn="r">
                        <a:spcBef>
                          <a:spcPts val="0"/>
                        </a:spcBef>
                        <a:spcAft>
                          <a:spcPts val="0"/>
                        </a:spcAft>
                      </a:pPr>
                      <a:r>
                        <a:rPr lang="en-US" sz="2100" dirty="0">
                          <a:effectLst/>
                        </a:rPr>
                        <a:t> </a:t>
                      </a:r>
                      <a:endParaRPr lang="en-US" sz="2100" dirty="0">
                        <a:effectLst/>
                        <a:latin typeface="Cambria"/>
                        <a:ea typeface="ＭＳ 明朝"/>
                        <a:cs typeface="Times New Roman"/>
                      </a:endParaRPr>
                    </a:p>
                  </a:txBody>
                  <a:tcPr marT="0" marB="0" anchor="ctr"/>
                </a:tc>
                <a:tc gridSpan="2">
                  <a:txBody>
                    <a:bodyPr/>
                    <a:lstStyle/>
                    <a:p>
                      <a:pPr marL="0" marR="0" algn="ctr">
                        <a:spcBef>
                          <a:spcPts val="0"/>
                        </a:spcBef>
                        <a:spcAft>
                          <a:spcPts val="0"/>
                        </a:spcAft>
                      </a:pPr>
                      <a:r>
                        <a:rPr lang="en-US" sz="2100" dirty="0">
                          <a:effectLst/>
                        </a:rPr>
                        <a:t>Model I</a:t>
                      </a:r>
                      <a:endParaRPr lang="en-US" sz="2100" dirty="0">
                        <a:solidFill>
                          <a:schemeClr val="bg1"/>
                        </a:solidFill>
                        <a:effectLst/>
                        <a:latin typeface="Cambria"/>
                        <a:ea typeface="ＭＳ 明朝"/>
                        <a:cs typeface="Times New Roman"/>
                      </a:endParaRPr>
                    </a:p>
                  </a:txBody>
                  <a:tcPr marT="0" marB="0" anchor="ctr"/>
                </a:tc>
                <a:tc hMerge="1">
                  <a:txBody>
                    <a:bodyPr/>
                    <a:lstStyle/>
                    <a:p>
                      <a:endParaRPr lang="en-US"/>
                    </a:p>
                  </a:txBody>
                  <a:tcPr/>
                </a:tc>
                <a:tc gridSpan="3">
                  <a:txBody>
                    <a:bodyPr/>
                    <a:lstStyle/>
                    <a:p>
                      <a:pPr marL="0" marR="0" algn="ctr">
                        <a:spcBef>
                          <a:spcPts val="0"/>
                        </a:spcBef>
                        <a:spcAft>
                          <a:spcPts val="0"/>
                        </a:spcAft>
                      </a:pPr>
                      <a:r>
                        <a:rPr lang="en-US" sz="2100" dirty="0">
                          <a:effectLst/>
                        </a:rPr>
                        <a:t>Model II</a:t>
                      </a:r>
                      <a:endParaRPr lang="en-US" sz="2100" dirty="0">
                        <a:effectLst/>
                        <a:latin typeface="Cambria"/>
                        <a:ea typeface="ＭＳ 明朝"/>
                        <a:cs typeface="Times New Roman"/>
                      </a:endParaRPr>
                    </a:p>
                  </a:txBody>
                  <a:tcPr marT="0" marB="0" anchor="ctr"/>
                </a:tc>
                <a:tc hMerge="1">
                  <a:txBody>
                    <a:bodyPr/>
                    <a:lstStyle/>
                    <a:p>
                      <a:pPr marL="0" marR="0" algn="ctr">
                        <a:spcBef>
                          <a:spcPts val="0"/>
                        </a:spcBef>
                        <a:spcAft>
                          <a:spcPts val="0"/>
                        </a:spcAft>
                      </a:pPr>
                      <a:endParaRPr lang="en-US" sz="2100" dirty="0">
                        <a:effectLst/>
                        <a:latin typeface="Cambria"/>
                        <a:ea typeface="ＭＳ 明朝"/>
                        <a:cs typeface="Times New Roman"/>
                      </a:endParaRPr>
                    </a:p>
                  </a:txBody>
                  <a:tcPr marT="0" marB="0" anchor="ctr"/>
                </a:tc>
                <a:tc hMerge="1">
                  <a:txBody>
                    <a:bodyPr/>
                    <a:lstStyle/>
                    <a:p>
                      <a:endParaRPr lang="en-US"/>
                    </a:p>
                  </a:txBody>
                  <a:tcPr/>
                </a:tc>
              </a:tr>
              <a:tr h="370840">
                <a:tc>
                  <a:txBody>
                    <a:bodyPr/>
                    <a:lstStyle/>
                    <a:p>
                      <a:pPr marL="0" marR="0" algn="r">
                        <a:spcBef>
                          <a:spcPts val="0"/>
                        </a:spcBef>
                        <a:spcAft>
                          <a:spcPts val="0"/>
                        </a:spcAft>
                        <a:tabLst>
                          <a:tab pos="342900" algn="l"/>
                        </a:tabLst>
                      </a:pPr>
                      <a:r>
                        <a:rPr lang="en-US" sz="2100" u="none" dirty="0">
                          <a:effectLst/>
                        </a:rPr>
                        <a:t>Adjusted R</a:t>
                      </a:r>
                      <a:r>
                        <a:rPr lang="en-US" sz="2100" u="none" baseline="30000" dirty="0">
                          <a:effectLst/>
                        </a:rPr>
                        <a:t>2   </a:t>
                      </a:r>
                      <a:r>
                        <a:rPr lang="en-US" sz="2100" u="none" dirty="0">
                          <a:effectLst/>
                        </a:rPr>
                        <a:t>  </a:t>
                      </a:r>
                      <a:endParaRPr lang="en-US" sz="2100" u="none" dirty="0">
                        <a:effectLst/>
                        <a:latin typeface="Cambria"/>
                        <a:ea typeface="ＭＳ 明朝"/>
                        <a:cs typeface="Times New Roman"/>
                      </a:endParaRPr>
                    </a:p>
                  </a:txBody>
                  <a:tcPr marT="0" marB="0" anchor="ctr"/>
                </a:tc>
                <a:tc gridSpan="2">
                  <a:txBody>
                    <a:bodyPr/>
                    <a:lstStyle/>
                    <a:p>
                      <a:pPr marL="0" marR="0" algn="ctr">
                        <a:spcBef>
                          <a:spcPts val="0"/>
                        </a:spcBef>
                        <a:spcAft>
                          <a:spcPts val="0"/>
                        </a:spcAft>
                      </a:pPr>
                      <a:r>
                        <a:rPr lang="en-US" sz="2100" dirty="0">
                          <a:effectLst/>
                        </a:rPr>
                        <a:t>.961</a:t>
                      </a:r>
                      <a:endParaRPr lang="en-US" sz="2100" dirty="0">
                        <a:effectLst/>
                        <a:latin typeface="Cambria"/>
                        <a:ea typeface="ＭＳ 明朝"/>
                        <a:cs typeface="Times New Roman"/>
                      </a:endParaRPr>
                    </a:p>
                  </a:txBody>
                  <a:tcPr marT="0" marB="0" anchor="ctr"/>
                </a:tc>
                <a:tc hMerge="1">
                  <a:txBody>
                    <a:bodyPr/>
                    <a:lstStyle/>
                    <a:p>
                      <a:endParaRPr lang="en-US"/>
                    </a:p>
                  </a:txBody>
                  <a:tcPr/>
                </a:tc>
                <a:tc gridSpan="3">
                  <a:txBody>
                    <a:bodyPr/>
                    <a:lstStyle/>
                    <a:p>
                      <a:pPr marL="0" marR="0" algn="ctr">
                        <a:spcBef>
                          <a:spcPts val="0"/>
                        </a:spcBef>
                        <a:spcAft>
                          <a:spcPts val="0"/>
                        </a:spcAft>
                      </a:pPr>
                      <a:r>
                        <a:rPr lang="en-US" sz="2100" dirty="0">
                          <a:effectLst/>
                        </a:rPr>
                        <a:t>.977</a:t>
                      </a:r>
                      <a:endParaRPr lang="en-US" sz="2100" dirty="0">
                        <a:effectLst/>
                        <a:latin typeface="Cambria"/>
                        <a:ea typeface="ＭＳ 明朝"/>
                        <a:cs typeface="Times New Roman"/>
                      </a:endParaRPr>
                    </a:p>
                  </a:txBody>
                  <a:tcPr marT="0" marB="0" anchor="ctr"/>
                </a:tc>
                <a:tc hMerge="1">
                  <a:txBody>
                    <a:bodyPr/>
                    <a:lstStyle/>
                    <a:p>
                      <a:pPr marL="0" marR="0" algn="ctr">
                        <a:spcBef>
                          <a:spcPts val="0"/>
                        </a:spcBef>
                        <a:spcAft>
                          <a:spcPts val="0"/>
                        </a:spcAft>
                      </a:pPr>
                      <a:endParaRPr lang="en-US" sz="2100" dirty="0">
                        <a:effectLst/>
                        <a:latin typeface="Cambria"/>
                        <a:ea typeface="ＭＳ 明朝"/>
                        <a:cs typeface="Times New Roman"/>
                      </a:endParaRPr>
                    </a:p>
                  </a:txBody>
                  <a:tcPr marT="0" marB="0" anchor="ctr"/>
                </a:tc>
                <a:tc hMerge="1">
                  <a:txBody>
                    <a:bodyPr/>
                    <a:lstStyle/>
                    <a:p>
                      <a:endParaRPr lang="en-US"/>
                    </a:p>
                  </a:txBody>
                  <a:tcPr/>
                </a:tc>
              </a:tr>
              <a:tr h="375920">
                <a:tc>
                  <a:txBody>
                    <a:bodyPr/>
                    <a:lstStyle/>
                    <a:p>
                      <a:endParaRPr lang="en-US" sz="1900" dirty="0"/>
                    </a:p>
                  </a:txBody>
                  <a:tcPr/>
                </a:tc>
                <a:tc>
                  <a:txBody>
                    <a:bodyPr/>
                    <a:lstStyle/>
                    <a:p>
                      <a:pPr marL="0" marR="0" algn="ctr">
                        <a:spcBef>
                          <a:spcPts val="0"/>
                        </a:spcBef>
                        <a:spcAft>
                          <a:spcPts val="0"/>
                        </a:spcAft>
                        <a:tabLst>
                          <a:tab pos="697230" algn="l"/>
                        </a:tabLst>
                      </a:pPr>
                      <a:r>
                        <a:rPr lang="en-US" sz="2100" dirty="0" smtClean="0">
                          <a:effectLst/>
                        </a:rPr>
                        <a:t>B</a:t>
                      </a:r>
                      <a:endParaRPr lang="en-US" sz="2100" dirty="0">
                        <a:solidFill>
                          <a:schemeClr val="tx1"/>
                        </a:solidFill>
                        <a:effectLst/>
                        <a:latin typeface="Cambria"/>
                        <a:ea typeface="ＭＳ 明朝"/>
                        <a:cs typeface="Times New Roman"/>
                      </a:endParaRPr>
                    </a:p>
                  </a:txBody>
                  <a:tcPr marT="0" marB="0" anchor="ctr"/>
                </a:tc>
                <a:tc>
                  <a:txBody>
                    <a:bodyPr/>
                    <a:lstStyle/>
                    <a:p>
                      <a:pPr marL="0" marR="0" algn="r">
                        <a:spcBef>
                          <a:spcPts val="0"/>
                        </a:spcBef>
                        <a:spcAft>
                          <a:spcPts val="0"/>
                        </a:spcAft>
                        <a:tabLst>
                          <a:tab pos="697230" algn="l"/>
                        </a:tabLst>
                      </a:pPr>
                      <a:r>
                        <a:rPr lang="en-US" sz="2100" dirty="0" smtClean="0">
                          <a:effectLst/>
                        </a:rPr>
                        <a:t>Sig.</a:t>
                      </a:r>
                      <a:endParaRPr lang="en-US" sz="2100" dirty="0">
                        <a:solidFill>
                          <a:schemeClr val="tx1"/>
                        </a:solidFill>
                        <a:effectLst/>
                        <a:latin typeface="Cambria"/>
                        <a:ea typeface="ＭＳ 明朝"/>
                        <a:cs typeface="Times New Roman"/>
                      </a:endParaRPr>
                    </a:p>
                  </a:txBody>
                  <a:tcPr marT="0" marB="0" anchor="ctr"/>
                </a:tc>
                <a:tc>
                  <a:txBody>
                    <a:bodyPr/>
                    <a:lstStyle/>
                    <a:p>
                      <a:pPr marL="0" marR="0" algn="r">
                        <a:spcBef>
                          <a:spcPts val="0"/>
                        </a:spcBef>
                        <a:spcAft>
                          <a:spcPts val="0"/>
                        </a:spcAft>
                      </a:pPr>
                      <a:r>
                        <a:rPr lang="en-US" sz="2100" dirty="0" smtClean="0">
                          <a:effectLst/>
                        </a:rPr>
                        <a:t>B</a:t>
                      </a:r>
                      <a:endParaRPr lang="en-US" sz="2100" dirty="0">
                        <a:solidFill>
                          <a:schemeClr val="tx1"/>
                        </a:solidFill>
                        <a:effectLst/>
                        <a:latin typeface="Cambria"/>
                        <a:ea typeface="ＭＳ 明朝"/>
                        <a:cs typeface="Times New Roman"/>
                      </a:endParaRPr>
                    </a:p>
                  </a:txBody>
                  <a:tcPr marT="0" marB="0" anchor="ctr"/>
                </a:tc>
                <a:tc gridSpan="2">
                  <a:txBody>
                    <a:bodyPr/>
                    <a:lstStyle/>
                    <a:p>
                      <a:pPr marL="0" marR="0" algn="r">
                        <a:spcBef>
                          <a:spcPts val="0"/>
                        </a:spcBef>
                        <a:spcAft>
                          <a:spcPts val="0"/>
                        </a:spcAft>
                      </a:pPr>
                      <a:r>
                        <a:rPr lang="en-US" sz="2100" dirty="0" smtClean="0">
                          <a:effectLst/>
                        </a:rPr>
                        <a:t>Sig.</a:t>
                      </a:r>
                      <a:endParaRPr lang="en-US" sz="2100" dirty="0">
                        <a:solidFill>
                          <a:schemeClr val="tx1"/>
                        </a:solidFill>
                        <a:effectLst/>
                        <a:latin typeface="Cambria"/>
                        <a:ea typeface="ＭＳ 明朝"/>
                        <a:cs typeface="Times New Roman"/>
                      </a:endParaRPr>
                    </a:p>
                  </a:txBody>
                  <a:tcPr marT="0" marB="0" anchor="ctr"/>
                </a:tc>
                <a:tc hMerge="1">
                  <a:txBody>
                    <a:bodyPr/>
                    <a:lstStyle/>
                    <a:p>
                      <a:endParaRPr lang="en-US"/>
                    </a:p>
                  </a:txBody>
                  <a:tcPr/>
                </a:tc>
              </a:tr>
              <a:tr h="370840">
                <a:tc gridSpan="6">
                  <a:txBody>
                    <a:bodyPr/>
                    <a:lstStyle/>
                    <a:p>
                      <a:pPr marL="0" marR="0">
                        <a:spcBef>
                          <a:spcPts val="0"/>
                        </a:spcBef>
                        <a:spcAft>
                          <a:spcPts val="0"/>
                        </a:spcAft>
                      </a:pPr>
                      <a:r>
                        <a:rPr lang="en-US" sz="2000" u="sng" dirty="0">
                          <a:effectLst/>
                        </a:rPr>
                        <a:t>PRODUCER’S WISHFUL </a:t>
                      </a:r>
                      <a:r>
                        <a:rPr lang="en-US" sz="2000" u="sng" dirty="0" smtClean="0">
                          <a:effectLst/>
                        </a:rPr>
                        <a:t>SURPLUS</a:t>
                      </a:r>
                      <a:r>
                        <a:rPr lang="en-US" sz="2000" dirty="0">
                          <a:effectLst/>
                        </a:rPr>
                        <a:t> </a:t>
                      </a:r>
                      <a:endParaRPr lang="en-US" sz="2000" dirty="0">
                        <a:effectLst/>
                        <a:latin typeface="Cambria"/>
                        <a:ea typeface="ＭＳ 明朝"/>
                        <a:cs typeface="Times New Roman"/>
                      </a:endParaRPr>
                    </a:p>
                  </a:txBody>
                  <a:tcPr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r">
                        <a:spcBef>
                          <a:spcPts val="0"/>
                        </a:spcBef>
                        <a:spcAft>
                          <a:spcPts val="0"/>
                        </a:spcAft>
                      </a:pPr>
                      <a:endParaRPr lang="en-US" sz="2000" dirty="0">
                        <a:effectLst/>
                        <a:latin typeface="Cambria"/>
                        <a:ea typeface="ＭＳ 明朝"/>
                        <a:cs typeface="Times New Roman"/>
                      </a:endParaRPr>
                    </a:p>
                  </a:txBody>
                  <a:tcPr marL="0" marT="0" marB="0"/>
                </a:tc>
                <a:tc hMerge="1">
                  <a:txBody>
                    <a:bodyPr/>
                    <a:lstStyle/>
                    <a:p>
                      <a:endParaRPr lang="en-US"/>
                    </a:p>
                  </a:txBody>
                  <a:tcPr/>
                </a:tc>
              </a:tr>
              <a:tr h="914400">
                <a:tc>
                  <a:txBody>
                    <a:bodyPr/>
                    <a:lstStyle/>
                    <a:p>
                      <a:pPr marL="0" marR="0">
                        <a:spcBef>
                          <a:spcPts val="0"/>
                        </a:spcBef>
                        <a:spcAft>
                          <a:spcPts val="0"/>
                        </a:spcAft>
                      </a:pPr>
                      <a:r>
                        <a:rPr lang="en-US" sz="2000" dirty="0" smtClean="0">
                          <a:effectLst/>
                        </a:rPr>
                        <a:t>Release </a:t>
                      </a:r>
                      <a:r>
                        <a:rPr lang="en-US" sz="2000" dirty="0">
                          <a:effectLst/>
                        </a:rPr>
                        <a:t>Price – ‘Yesterday's Best Web Price’</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.724</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.000</a:t>
                      </a:r>
                      <a:endParaRPr lang="en-US" sz="2000" dirty="0">
                        <a:effectLst/>
                        <a:latin typeface="Cambria"/>
                        <a:ea typeface="ＭＳ 明朝"/>
                        <a:cs typeface="Times New Roman"/>
                      </a:endParaRPr>
                    </a:p>
                  </a:txBody>
                  <a:tcPr marL="0" marT="0" marB="0"/>
                </a:tc>
                <a:tc gridSpan="2">
                  <a:txBody>
                    <a:bodyPr/>
                    <a:lstStyle/>
                    <a:p>
                      <a:pPr marL="0" marR="0" algn="r">
                        <a:spcBef>
                          <a:spcPts val="0"/>
                        </a:spcBef>
                        <a:spcAft>
                          <a:spcPts val="0"/>
                        </a:spcAft>
                      </a:pPr>
                      <a:r>
                        <a:rPr lang="en-US" sz="2000" dirty="0">
                          <a:effectLst/>
                        </a:rPr>
                        <a:t>.573</a:t>
                      </a:r>
                      <a:endParaRPr lang="en-US" sz="2000" dirty="0">
                        <a:effectLst/>
                        <a:latin typeface="Cambria"/>
                        <a:ea typeface="ＭＳ 明朝"/>
                        <a:cs typeface="Times New Roman"/>
                      </a:endParaRPr>
                    </a:p>
                  </a:txBody>
                  <a:tcPr marL="0" marT="0" marB="0"/>
                </a:tc>
                <a:tc hMerge="1">
                  <a:txBody>
                    <a:bodyPr/>
                    <a:lstStyle/>
                    <a:p>
                      <a:pPr marL="0" marR="0" algn="r">
                        <a:spcBef>
                          <a:spcPts val="0"/>
                        </a:spcBef>
                        <a:spcAft>
                          <a:spcPts val="0"/>
                        </a:spcAft>
                      </a:pPr>
                      <a:endParaRPr lang="en-US" sz="200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.000</a:t>
                      </a:r>
                      <a:endParaRPr lang="en-US" sz="2000" dirty="0">
                        <a:effectLst/>
                        <a:latin typeface="Cambria"/>
                        <a:ea typeface="ＭＳ 明朝"/>
                        <a:cs typeface="Times New Roman"/>
                      </a:endParaRPr>
                    </a:p>
                  </a:txBody>
                  <a:tcPr marL="0" marT="0" marB="0"/>
                </a:tc>
              </a:tr>
              <a:tr h="370840">
                <a:tc gridSpan="6">
                  <a:txBody>
                    <a:bodyPr/>
                    <a:lstStyle/>
                    <a:p>
                      <a:pPr marL="0" marR="0">
                        <a:spcBef>
                          <a:spcPts val="0"/>
                        </a:spcBef>
                        <a:spcAft>
                          <a:spcPts val="0"/>
                        </a:spcAft>
                      </a:pPr>
                      <a:r>
                        <a:rPr lang="en-US" sz="2000" u="sng" dirty="0">
                          <a:effectLst/>
                        </a:rPr>
                        <a:t>PROFIT FROM DISINFORMATION ABOUT </a:t>
                      </a:r>
                      <a:r>
                        <a:rPr lang="en-US" sz="2000" u="sng" dirty="0" smtClean="0">
                          <a:effectLst/>
                        </a:rPr>
                        <a:t>PRICE</a:t>
                      </a:r>
                      <a:r>
                        <a:rPr lang="en-US" sz="2000" dirty="0">
                          <a:effectLst/>
                        </a:rPr>
                        <a:t> </a:t>
                      </a:r>
                      <a:endParaRPr lang="en-US" sz="2000" dirty="0">
                        <a:effectLst/>
                        <a:latin typeface="Cambria"/>
                        <a:ea typeface="ＭＳ 明朝"/>
                        <a:cs typeface="Times New Roman"/>
                      </a:endParaRPr>
                    </a:p>
                  </a:txBody>
                  <a:tcPr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r">
                        <a:spcBef>
                          <a:spcPts val="0"/>
                        </a:spcBef>
                        <a:spcAft>
                          <a:spcPts val="0"/>
                        </a:spcAft>
                      </a:pPr>
                      <a:endParaRPr lang="en-US" sz="2000" dirty="0">
                        <a:effectLst/>
                        <a:latin typeface="Cambria"/>
                        <a:ea typeface="ＭＳ 明朝"/>
                        <a:cs typeface="Times New Roman"/>
                      </a:endParaRPr>
                    </a:p>
                  </a:txBody>
                  <a:tcPr marL="0" marT="0" marB="0"/>
                </a:tc>
                <a:tc hMerge="1">
                  <a:txBody>
                    <a:bodyPr/>
                    <a:lstStyle/>
                    <a:p>
                      <a:endParaRPr lang="en-US"/>
                    </a:p>
                  </a:txBody>
                  <a:tcPr/>
                </a:tc>
              </a:tr>
              <a:tr h="609600">
                <a:tc>
                  <a:txBody>
                    <a:bodyPr/>
                    <a:lstStyle/>
                    <a:p>
                      <a:pPr marL="0" marR="0">
                        <a:spcBef>
                          <a:spcPts val="0"/>
                        </a:spcBef>
                        <a:spcAft>
                          <a:spcPts val="0"/>
                        </a:spcAft>
                      </a:pPr>
                      <a:r>
                        <a:rPr lang="en-US" sz="2000" dirty="0" smtClean="0">
                          <a:effectLst/>
                        </a:rPr>
                        <a:t> </a:t>
                      </a:r>
                      <a:r>
                        <a:rPr lang="en-US" sz="2000" dirty="0">
                          <a:effectLst/>
                        </a:rPr>
                        <a:t>‘Original Price’ - Release Price</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.152</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.001</a:t>
                      </a:r>
                      <a:endParaRPr lang="en-US" sz="2000" dirty="0">
                        <a:effectLst/>
                        <a:latin typeface="Cambria"/>
                        <a:ea typeface="ＭＳ 明朝"/>
                        <a:cs typeface="Times New Roman"/>
                      </a:endParaRPr>
                    </a:p>
                  </a:txBody>
                  <a:tcPr marL="0" marT="0" marB="0"/>
                </a:tc>
                <a:tc gridSpan="2">
                  <a:txBody>
                    <a:bodyPr/>
                    <a:lstStyle/>
                    <a:p>
                      <a:pPr marL="0" marR="0" algn="r">
                        <a:spcBef>
                          <a:spcPts val="0"/>
                        </a:spcBef>
                        <a:spcAft>
                          <a:spcPts val="0"/>
                        </a:spcAft>
                      </a:pPr>
                      <a:r>
                        <a:rPr lang="en-US" sz="2000" dirty="0">
                          <a:effectLst/>
                        </a:rPr>
                        <a:t>.300</a:t>
                      </a:r>
                      <a:endParaRPr lang="en-US" sz="2000" dirty="0">
                        <a:effectLst/>
                        <a:latin typeface="Cambria"/>
                        <a:ea typeface="ＭＳ 明朝"/>
                        <a:cs typeface="Times New Roman"/>
                      </a:endParaRPr>
                    </a:p>
                  </a:txBody>
                  <a:tcPr marL="0" marT="0" marB="0"/>
                </a:tc>
                <a:tc hMerge="1">
                  <a:txBody>
                    <a:bodyPr/>
                    <a:lstStyle/>
                    <a:p>
                      <a:pPr marL="0" marR="0" algn="r">
                        <a:spcBef>
                          <a:spcPts val="0"/>
                        </a:spcBef>
                        <a:spcAft>
                          <a:spcPts val="0"/>
                        </a:spcAft>
                      </a:pP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.000</a:t>
                      </a:r>
                      <a:endParaRPr lang="en-US" sz="2000" dirty="0">
                        <a:effectLst/>
                        <a:latin typeface="Cambria"/>
                        <a:ea typeface="ＭＳ 明朝"/>
                        <a:cs typeface="Times New Roman"/>
                      </a:endParaRPr>
                    </a:p>
                  </a:txBody>
                  <a:tcPr marL="0" marT="0" marB="0"/>
                </a:tc>
              </a:tr>
            </a:tbl>
          </a:graphicData>
        </a:graphic>
      </p:graphicFrame>
      <p:sp>
        <p:nvSpPr>
          <p:cNvPr id="3" name="Slide Number Placeholder 2"/>
          <p:cNvSpPr>
            <a:spLocks noGrp="1"/>
          </p:cNvSpPr>
          <p:nvPr>
            <p:ph type="sldNum" sz="quarter" idx="12"/>
          </p:nvPr>
        </p:nvSpPr>
        <p:spPr/>
        <p:txBody>
          <a:bodyPr/>
          <a:lstStyle/>
          <a:p>
            <a:fld id="{B471B216-284B-9343-9491-FD1A4F6C8295}" type="slidenum">
              <a:rPr lang="en-US" smtClean="0"/>
              <a:pPr/>
              <a:t>27</a:t>
            </a:fld>
            <a:endParaRPr lang="en-US" dirty="0"/>
          </a:p>
        </p:txBody>
      </p:sp>
    </p:spTree>
    <p:extLst>
      <p:ext uri="{BB962C8B-B14F-4D97-AF65-F5344CB8AC3E}">
        <p14:creationId xmlns:p14="http://schemas.microsoft.com/office/powerpoint/2010/main" val="275578403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Results (V)</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6624186"/>
              </p:ext>
            </p:extLst>
          </p:nvPr>
        </p:nvGraphicFramePr>
        <p:xfrm>
          <a:off x="1280160" y="1371600"/>
          <a:ext cx="7539990" cy="5069840"/>
        </p:xfrm>
        <a:graphic>
          <a:graphicData uri="http://schemas.openxmlformats.org/drawingml/2006/table">
            <a:tbl>
              <a:tblPr firstRow="1" bandRow="1">
                <a:tableStyleId>{21E4AEA4-8DFA-4A89-87EB-49C32662AFE0}</a:tableStyleId>
              </a:tblPr>
              <a:tblGrid>
                <a:gridCol w="2834640"/>
                <a:gridCol w="1076960"/>
                <a:gridCol w="1272540"/>
                <a:gridCol w="1104900"/>
                <a:gridCol w="1250950"/>
              </a:tblGrid>
              <a:tr h="370840">
                <a:tc>
                  <a:txBody>
                    <a:bodyPr/>
                    <a:lstStyle/>
                    <a:p>
                      <a:pPr marL="0" marR="0" algn="r">
                        <a:spcBef>
                          <a:spcPts val="0"/>
                        </a:spcBef>
                        <a:spcAft>
                          <a:spcPts val="0"/>
                        </a:spcAft>
                      </a:pPr>
                      <a:r>
                        <a:rPr lang="en-US" sz="2100" dirty="0">
                          <a:effectLst/>
                        </a:rPr>
                        <a:t> </a:t>
                      </a:r>
                      <a:endParaRPr lang="en-US" sz="2100" dirty="0">
                        <a:effectLst/>
                        <a:latin typeface="Cambria"/>
                        <a:ea typeface="ＭＳ 明朝"/>
                        <a:cs typeface="Times New Roman"/>
                      </a:endParaRPr>
                    </a:p>
                  </a:txBody>
                  <a:tcPr marT="0" marB="0" anchor="ctr"/>
                </a:tc>
                <a:tc gridSpan="2">
                  <a:txBody>
                    <a:bodyPr/>
                    <a:lstStyle/>
                    <a:p>
                      <a:pPr marL="0" marR="0" algn="ctr">
                        <a:spcBef>
                          <a:spcPts val="0"/>
                        </a:spcBef>
                        <a:spcAft>
                          <a:spcPts val="0"/>
                        </a:spcAft>
                      </a:pPr>
                      <a:r>
                        <a:rPr lang="en-US" sz="2100" dirty="0">
                          <a:effectLst/>
                        </a:rPr>
                        <a:t>Model I</a:t>
                      </a:r>
                      <a:endParaRPr lang="en-US" sz="2100" dirty="0">
                        <a:solidFill>
                          <a:schemeClr val="bg1"/>
                        </a:solidFill>
                        <a:effectLst/>
                        <a:latin typeface="Cambria"/>
                        <a:ea typeface="ＭＳ 明朝"/>
                        <a:cs typeface="Times New Roman"/>
                      </a:endParaRPr>
                    </a:p>
                  </a:txBody>
                  <a:tcPr marT="0" marB="0" anchor="ctr"/>
                </a:tc>
                <a:tc hMerge="1">
                  <a:txBody>
                    <a:bodyPr/>
                    <a:lstStyle/>
                    <a:p>
                      <a:endParaRPr lang="en-US"/>
                    </a:p>
                  </a:txBody>
                  <a:tcPr/>
                </a:tc>
                <a:tc gridSpan="2">
                  <a:txBody>
                    <a:bodyPr/>
                    <a:lstStyle/>
                    <a:p>
                      <a:pPr marL="0" marR="0" algn="ctr">
                        <a:spcBef>
                          <a:spcPts val="0"/>
                        </a:spcBef>
                        <a:spcAft>
                          <a:spcPts val="0"/>
                        </a:spcAft>
                      </a:pPr>
                      <a:r>
                        <a:rPr lang="en-US" sz="2100" dirty="0">
                          <a:effectLst/>
                        </a:rPr>
                        <a:t>Model II</a:t>
                      </a:r>
                      <a:endParaRPr lang="en-US" sz="2100" dirty="0">
                        <a:effectLst/>
                        <a:latin typeface="Cambria"/>
                        <a:ea typeface="ＭＳ 明朝"/>
                        <a:cs typeface="Times New Roman"/>
                      </a:endParaRPr>
                    </a:p>
                  </a:txBody>
                  <a:tcPr marT="0" marB="0" anchor="ctr"/>
                </a:tc>
                <a:tc hMerge="1">
                  <a:txBody>
                    <a:bodyPr/>
                    <a:lstStyle/>
                    <a:p>
                      <a:endParaRPr lang="en-US"/>
                    </a:p>
                  </a:txBody>
                  <a:tcPr/>
                </a:tc>
              </a:tr>
              <a:tr h="370840">
                <a:tc>
                  <a:txBody>
                    <a:bodyPr/>
                    <a:lstStyle/>
                    <a:p>
                      <a:pPr marL="0" marR="0" algn="r">
                        <a:spcBef>
                          <a:spcPts val="0"/>
                        </a:spcBef>
                        <a:spcAft>
                          <a:spcPts val="0"/>
                        </a:spcAft>
                        <a:tabLst>
                          <a:tab pos="342900" algn="l"/>
                        </a:tabLst>
                      </a:pPr>
                      <a:r>
                        <a:rPr lang="en-US" sz="2100" u="none" dirty="0">
                          <a:effectLst/>
                        </a:rPr>
                        <a:t>Adjusted R</a:t>
                      </a:r>
                      <a:r>
                        <a:rPr lang="en-US" sz="2100" u="none" baseline="30000" dirty="0">
                          <a:effectLst/>
                        </a:rPr>
                        <a:t>2   </a:t>
                      </a:r>
                      <a:r>
                        <a:rPr lang="en-US" sz="2100" u="none" dirty="0">
                          <a:effectLst/>
                        </a:rPr>
                        <a:t>  </a:t>
                      </a:r>
                      <a:endParaRPr lang="en-US" sz="2100" u="none" dirty="0">
                        <a:effectLst/>
                        <a:latin typeface="Cambria"/>
                        <a:ea typeface="ＭＳ 明朝"/>
                        <a:cs typeface="Times New Roman"/>
                      </a:endParaRPr>
                    </a:p>
                  </a:txBody>
                  <a:tcPr marT="0" marB="0" anchor="ctr"/>
                </a:tc>
                <a:tc gridSpan="2">
                  <a:txBody>
                    <a:bodyPr/>
                    <a:lstStyle/>
                    <a:p>
                      <a:pPr marL="0" marR="0" algn="ctr">
                        <a:spcBef>
                          <a:spcPts val="0"/>
                        </a:spcBef>
                        <a:spcAft>
                          <a:spcPts val="0"/>
                        </a:spcAft>
                      </a:pPr>
                      <a:r>
                        <a:rPr lang="en-US" sz="2100" dirty="0">
                          <a:effectLst/>
                        </a:rPr>
                        <a:t>.961</a:t>
                      </a:r>
                      <a:endParaRPr lang="en-US" sz="2100" dirty="0">
                        <a:effectLst/>
                        <a:latin typeface="Cambria"/>
                        <a:ea typeface="ＭＳ 明朝"/>
                        <a:cs typeface="Times New Roman"/>
                      </a:endParaRPr>
                    </a:p>
                  </a:txBody>
                  <a:tcPr marT="0" marB="0" anchor="ctr"/>
                </a:tc>
                <a:tc hMerge="1">
                  <a:txBody>
                    <a:bodyPr/>
                    <a:lstStyle/>
                    <a:p>
                      <a:endParaRPr lang="en-US"/>
                    </a:p>
                  </a:txBody>
                  <a:tcPr/>
                </a:tc>
                <a:tc gridSpan="2">
                  <a:txBody>
                    <a:bodyPr/>
                    <a:lstStyle/>
                    <a:p>
                      <a:pPr marL="0" marR="0" algn="ctr">
                        <a:spcBef>
                          <a:spcPts val="0"/>
                        </a:spcBef>
                        <a:spcAft>
                          <a:spcPts val="0"/>
                        </a:spcAft>
                      </a:pPr>
                      <a:r>
                        <a:rPr lang="en-US" sz="2100" dirty="0">
                          <a:effectLst/>
                        </a:rPr>
                        <a:t>.977</a:t>
                      </a:r>
                      <a:endParaRPr lang="en-US" sz="2100" dirty="0">
                        <a:effectLst/>
                        <a:latin typeface="Cambria"/>
                        <a:ea typeface="ＭＳ 明朝"/>
                        <a:cs typeface="Times New Roman"/>
                      </a:endParaRPr>
                    </a:p>
                  </a:txBody>
                  <a:tcPr marT="0" marB="0" anchor="ctr"/>
                </a:tc>
                <a:tc hMerge="1">
                  <a:txBody>
                    <a:bodyPr/>
                    <a:lstStyle/>
                    <a:p>
                      <a:endParaRPr lang="en-US"/>
                    </a:p>
                  </a:txBody>
                  <a:tcPr/>
                </a:tc>
              </a:tr>
              <a:tr h="375920">
                <a:tc>
                  <a:txBody>
                    <a:bodyPr/>
                    <a:lstStyle/>
                    <a:p>
                      <a:endParaRPr lang="en-US" sz="1900" dirty="0"/>
                    </a:p>
                  </a:txBody>
                  <a:tcPr/>
                </a:tc>
                <a:tc>
                  <a:txBody>
                    <a:bodyPr/>
                    <a:lstStyle/>
                    <a:p>
                      <a:pPr marL="0" marR="0" algn="ctr">
                        <a:spcBef>
                          <a:spcPts val="0"/>
                        </a:spcBef>
                        <a:spcAft>
                          <a:spcPts val="0"/>
                        </a:spcAft>
                        <a:tabLst>
                          <a:tab pos="697230" algn="l"/>
                        </a:tabLst>
                      </a:pPr>
                      <a:r>
                        <a:rPr lang="en-US" sz="2100" dirty="0" smtClean="0">
                          <a:effectLst/>
                        </a:rPr>
                        <a:t>B</a:t>
                      </a:r>
                      <a:endParaRPr lang="en-US" sz="2100" dirty="0">
                        <a:solidFill>
                          <a:schemeClr val="tx1"/>
                        </a:solidFill>
                        <a:effectLst/>
                        <a:latin typeface="Cambria"/>
                        <a:ea typeface="ＭＳ 明朝"/>
                        <a:cs typeface="Times New Roman"/>
                      </a:endParaRPr>
                    </a:p>
                  </a:txBody>
                  <a:tcPr marT="0" marB="0" anchor="ctr"/>
                </a:tc>
                <a:tc>
                  <a:txBody>
                    <a:bodyPr/>
                    <a:lstStyle/>
                    <a:p>
                      <a:pPr marL="0" marR="0" algn="ctr">
                        <a:spcBef>
                          <a:spcPts val="0"/>
                        </a:spcBef>
                        <a:spcAft>
                          <a:spcPts val="0"/>
                        </a:spcAft>
                        <a:tabLst>
                          <a:tab pos="697230" algn="l"/>
                        </a:tabLst>
                      </a:pPr>
                      <a:r>
                        <a:rPr lang="en-US" sz="2100" dirty="0" smtClean="0">
                          <a:effectLst/>
                        </a:rPr>
                        <a:t>Sig.</a:t>
                      </a:r>
                      <a:endParaRPr lang="en-US" sz="2100" dirty="0">
                        <a:solidFill>
                          <a:schemeClr val="tx1"/>
                        </a:solidFill>
                        <a:effectLst/>
                        <a:latin typeface="Cambria"/>
                        <a:ea typeface="ＭＳ 明朝"/>
                        <a:cs typeface="Times New Roman"/>
                      </a:endParaRPr>
                    </a:p>
                  </a:txBody>
                  <a:tcPr marT="0" marB="0" anchor="ctr"/>
                </a:tc>
                <a:tc>
                  <a:txBody>
                    <a:bodyPr/>
                    <a:lstStyle/>
                    <a:p>
                      <a:pPr marL="0" marR="0" algn="ctr">
                        <a:spcBef>
                          <a:spcPts val="0"/>
                        </a:spcBef>
                        <a:spcAft>
                          <a:spcPts val="0"/>
                        </a:spcAft>
                      </a:pPr>
                      <a:r>
                        <a:rPr lang="en-US" sz="2100" dirty="0" smtClean="0">
                          <a:effectLst/>
                        </a:rPr>
                        <a:t>B</a:t>
                      </a:r>
                      <a:endParaRPr lang="en-US" sz="2100" dirty="0">
                        <a:solidFill>
                          <a:schemeClr val="tx1"/>
                        </a:solidFill>
                        <a:effectLst/>
                        <a:latin typeface="Cambria"/>
                        <a:ea typeface="ＭＳ 明朝"/>
                        <a:cs typeface="Times New Roman"/>
                      </a:endParaRPr>
                    </a:p>
                  </a:txBody>
                  <a:tcPr marT="0" marB="0" anchor="ctr"/>
                </a:tc>
                <a:tc>
                  <a:txBody>
                    <a:bodyPr/>
                    <a:lstStyle/>
                    <a:p>
                      <a:pPr marL="0" marR="0" algn="ctr">
                        <a:spcBef>
                          <a:spcPts val="0"/>
                        </a:spcBef>
                        <a:spcAft>
                          <a:spcPts val="0"/>
                        </a:spcAft>
                      </a:pPr>
                      <a:r>
                        <a:rPr lang="en-US" sz="2100" dirty="0" smtClean="0">
                          <a:effectLst/>
                        </a:rPr>
                        <a:t>Sig.</a:t>
                      </a:r>
                      <a:endParaRPr lang="en-US" sz="2100" dirty="0">
                        <a:solidFill>
                          <a:schemeClr val="tx1"/>
                        </a:solidFill>
                        <a:effectLst/>
                        <a:latin typeface="Cambria"/>
                        <a:ea typeface="ＭＳ 明朝"/>
                        <a:cs typeface="Times New Roman"/>
                      </a:endParaRPr>
                    </a:p>
                  </a:txBody>
                  <a:tcPr marT="0" marB="0" anchor="ctr"/>
                </a:tc>
              </a:tr>
              <a:tr h="370840">
                <a:tc gridSpan="5">
                  <a:txBody>
                    <a:bodyPr/>
                    <a:lstStyle/>
                    <a:p>
                      <a:pPr marL="0" marR="0">
                        <a:spcBef>
                          <a:spcPts val="0"/>
                        </a:spcBef>
                        <a:spcAft>
                          <a:spcPts val="0"/>
                        </a:spcAft>
                      </a:pPr>
                      <a:r>
                        <a:rPr lang="en-US" sz="2000" u="sng" dirty="0">
                          <a:effectLst/>
                        </a:rPr>
                        <a:t>PROFIT FROM MISINFORMATION ABOUT </a:t>
                      </a:r>
                      <a:r>
                        <a:rPr lang="en-US" sz="2000" u="sng" dirty="0" smtClean="0">
                          <a:effectLst/>
                        </a:rPr>
                        <a:t>QUALITY</a:t>
                      </a:r>
                      <a:r>
                        <a:rPr lang="en-US" sz="2000" dirty="0">
                          <a:effectLst/>
                        </a:rPr>
                        <a:t> </a:t>
                      </a:r>
                      <a:endParaRPr lang="en-US" sz="2000" dirty="0">
                        <a:effectLst/>
                        <a:latin typeface="Cambria"/>
                        <a:ea typeface="ＭＳ 明朝"/>
                        <a:cs typeface="Times New Roman"/>
                      </a:endParaRPr>
                    </a:p>
                  </a:txBody>
                  <a:tcPr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9600">
                <a:tc>
                  <a:txBody>
                    <a:bodyPr/>
                    <a:lstStyle/>
                    <a:p>
                      <a:pPr marL="0" marR="0">
                        <a:spcBef>
                          <a:spcPts val="0"/>
                        </a:spcBef>
                        <a:spcAft>
                          <a:spcPts val="0"/>
                        </a:spcAft>
                      </a:pPr>
                      <a:r>
                        <a:rPr lang="en-US" sz="2000" dirty="0" smtClean="0">
                          <a:effectLst/>
                        </a:rPr>
                        <a:t>WTSO </a:t>
                      </a:r>
                      <a:r>
                        <a:rPr lang="en-US" sz="2000" dirty="0">
                          <a:effectLst/>
                        </a:rPr>
                        <a:t>Rating – </a:t>
                      </a:r>
                      <a:r>
                        <a:rPr lang="en-US" sz="2000" dirty="0" smtClean="0">
                          <a:effectLst/>
                        </a:rPr>
                        <a:t>Actual </a:t>
                      </a:r>
                      <a:r>
                        <a:rPr lang="en-US" sz="2000" dirty="0">
                          <a:effectLst/>
                        </a:rPr>
                        <a:t>Rating </a:t>
                      </a:r>
                      <a:r>
                        <a:rPr lang="en-US" sz="2000" dirty="0" smtClean="0">
                          <a:effectLst/>
                        </a:rPr>
                        <a:t>(ALL)</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rPr>
                        <a:t>2.899</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.001</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r>
              <a:tr h="370840">
                <a:tc>
                  <a:txBody>
                    <a:bodyPr/>
                    <a:lstStyle/>
                    <a:p>
                      <a:pPr marL="0" marR="0">
                        <a:spcBef>
                          <a:spcPts val="0"/>
                        </a:spcBef>
                        <a:spcAft>
                          <a:spcPts val="0"/>
                        </a:spcAft>
                      </a:pPr>
                      <a:r>
                        <a:rPr lang="en-US" sz="2000" dirty="0" smtClean="0">
                          <a:effectLst/>
                        </a:rPr>
                        <a:t>AR</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6.860</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.925</a:t>
                      </a:r>
                      <a:endParaRPr lang="en-US" sz="2000" dirty="0">
                        <a:effectLst/>
                        <a:latin typeface="Cambria"/>
                        <a:ea typeface="ＭＳ 明朝"/>
                        <a:cs typeface="Times New Roman"/>
                      </a:endParaRPr>
                    </a:p>
                  </a:txBody>
                  <a:tcPr marL="0" marT="0" marB="0"/>
                </a:tc>
              </a:tr>
              <a:tr h="370840">
                <a:tc>
                  <a:txBody>
                    <a:bodyPr/>
                    <a:lstStyle/>
                    <a:p>
                      <a:pPr marL="0" marR="0">
                        <a:spcBef>
                          <a:spcPts val="0"/>
                        </a:spcBef>
                        <a:spcAft>
                          <a:spcPts val="0"/>
                        </a:spcAft>
                      </a:pPr>
                      <a:r>
                        <a:rPr lang="en-US" sz="2000" dirty="0" smtClean="0">
                          <a:effectLst/>
                        </a:rPr>
                        <a:t>AU</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-.463</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.805</a:t>
                      </a:r>
                      <a:endParaRPr lang="en-US" sz="2000" dirty="0">
                        <a:effectLst/>
                        <a:latin typeface="Cambria"/>
                        <a:ea typeface="ＭＳ 明朝"/>
                        <a:cs typeface="Times New Roman"/>
                      </a:endParaRPr>
                    </a:p>
                  </a:txBody>
                  <a:tcPr marL="0" marT="0" marB="0"/>
                </a:tc>
              </a:tr>
              <a:tr h="370840">
                <a:tc>
                  <a:txBody>
                    <a:bodyPr/>
                    <a:lstStyle/>
                    <a:p>
                      <a:pPr marL="0" marR="0">
                        <a:spcBef>
                          <a:spcPts val="0"/>
                        </a:spcBef>
                        <a:spcAft>
                          <a:spcPts val="0"/>
                        </a:spcAft>
                      </a:pPr>
                      <a:r>
                        <a:rPr lang="en-US" sz="2000" dirty="0" smtClean="0">
                          <a:effectLst/>
                        </a:rPr>
                        <a:t>CA</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.684</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.554</a:t>
                      </a:r>
                      <a:endParaRPr lang="en-US" sz="2000" dirty="0">
                        <a:effectLst/>
                        <a:latin typeface="Cambria"/>
                        <a:ea typeface="ＭＳ 明朝"/>
                        <a:cs typeface="Times New Roman"/>
                      </a:endParaRPr>
                    </a:p>
                  </a:txBody>
                  <a:tcPr marL="0" marT="0" marB="0"/>
                </a:tc>
              </a:tr>
              <a:tr h="370840">
                <a:tc>
                  <a:txBody>
                    <a:bodyPr/>
                    <a:lstStyle/>
                    <a:p>
                      <a:pPr marL="0" marR="0">
                        <a:spcBef>
                          <a:spcPts val="0"/>
                        </a:spcBef>
                        <a:spcAft>
                          <a:spcPts val="0"/>
                        </a:spcAft>
                      </a:pPr>
                      <a:r>
                        <a:rPr lang="en-US" sz="2000" dirty="0" smtClean="0">
                          <a:effectLst/>
                        </a:rPr>
                        <a:t>CH</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-3.959</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.615</a:t>
                      </a:r>
                      <a:endParaRPr lang="en-US" sz="2000" dirty="0">
                        <a:effectLst/>
                        <a:latin typeface="Cambria"/>
                        <a:ea typeface="ＭＳ 明朝"/>
                        <a:cs typeface="Times New Roman"/>
                      </a:endParaRPr>
                    </a:p>
                  </a:txBody>
                  <a:tcPr marL="0" marT="0" marB="0"/>
                </a:tc>
              </a:tr>
              <a:tr h="370840">
                <a:tc>
                  <a:txBody>
                    <a:bodyPr/>
                    <a:lstStyle/>
                    <a:p>
                      <a:pPr marL="0" marR="0">
                        <a:spcBef>
                          <a:spcPts val="0"/>
                        </a:spcBef>
                        <a:spcAft>
                          <a:spcPts val="0"/>
                        </a:spcAft>
                      </a:pPr>
                      <a:r>
                        <a:rPr lang="en-US" sz="2000" dirty="0" smtClean="0">
                          <a:effectLst/>
                        </a:rPr>
                        <a:t>ES</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.534</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.735</a:t>
                      </a:r>
                      <a:endParaRPr lang="en-US" sz="2000" dirty="0">
                        <a:effectLst/>
                        <a:latin typeface="Cambria"/>
                        <a:ea typeface="ＭＳ 明朝"/>
                        <a:cs typeface="Times New Roman"/>
                      </a:endParaRPr>
                    </a:p>
                  </a:txBody>
                  <a:tcPr marL="0" marT="0" marB="0"/>
                </a:tc>
              </a:tr>
              <a:tr h="370840">
                <a:tc>
                  <a:txBody>
                    <a:bodyPr/>
                    <a:lstStyle/>
                    <a:p>
                      <a:pPr marL="0" marR="0">
                        <a:spcBef>
                          <a:spcPts val="0"/>
                        </a:spcBef>
                        <a:spcAft>
                          <a:spcPts val="0"/>
                        </a:spcAft>
                      </a:pPr>
                      <a:r>
                        <a:rPr lang="en-US" sz="2000" dirty="0" smtClean="0">
                          <a:effectLst/>
                        </a:rPr>
                        <a:t>FR</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10.641</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.000</a:t>
                      </a:r>
                      <a:endParaRPr lang="en-US" sz="2000" dirty="0">
                        <a:effectLst/>
                        <a:latin typeface="Cambria"/>
                        <a:ea typeface="ＭＳ 明朝"/>
                        <a:cs typeface="Times New Roman"/>
                      </a:endParaRPr>
                    </a:p>
                  </a:txBody>
                  <a:tcPr marL="0" marT="0" marB="0"/>
                </a:tc>
              </a:tr>
              <a:tr h="370840">
                <a:tc>
                  <a:txBody>
                    <a:bodyPr/>
                    <a:lstStyle/>
                    <a:p>
                      <a:pPr marL="0" marR="0">
                        <a:spcBef>
                          <a:spcPts val="0"/>
                        </a:spcBef>
                        <a:spcAft>
                          <a:spcPts val="0"/>
                        </a:spcAft>
                      </a:pPr>
                      <a:r>
                        <a:rPr lang="en-US" sz="2000" dirty="0" smtClean="0">
                          <a:effectLst/>
                        </a:rPr>
                        <a:t>IT</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.740</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.601</a:t>
                      </a:r>
                      <a:endParaRPr lang="en-US" sz="2000" dirty="0">
                        <a:effectLst/>
                        <a:latin typeface="Cambria"/>
                        <a:ea typeface="ＭＳ 明朝"/>
                        <a:cs typeface="Times New Roman"/>
                      </a:endParaRPr>
                    </a:p>
                  </a:txBody>
                  <a:tcPr marL="0" marT="0" marB="0"/>
                </a:tc>
              </a:tr>
              <a:tr h="370840">
                <a:tc>
                  <a:txBody>
                    <a:bodyPr/>
                    <a:lstStyle/>
                    <a:p>
                      <a:pPr marL="0" marR="0">
                        <a:spcBef>
                          <a:spcPts val="0"/>
                        </a:spcBef>
                        <a:spcAft>
                          <a:spcPts val="0"/>
                        </a:spcAft>
                      </a:pPr>
                      <a:r>
                        <a:rPr lang="en-US" sz="2000" dirty="0" smtClean="0">
                          <a:effectLst/>
                        </a:rPr>
                        <a:t>ZA</a:t>
                      </a:r>
                      <a:endParaRPr lang="en-US" sz="2000" dirty="0">
                        <a:effectLst/>
                        <a:latin typeface="Cambria"/>
                        <a:ea typeface="ＭＳ 明朝"/>
                        <a:cs typeface="Times New Roman"/>
                      </a:endParaRPr>
                    </a:p>
                  </a:txBody>
                  <a:tcPr marT="0" marB="0"/>
                </a:tc>
                <a:tc>
                  <a:txBody>
                    <a:bodyPr/>
                    <a:lstStyle/>
                    <a:p>
                      <a:pPr marL="0" marR="0" algn="r">
                        <a:spcBef>
                          <a:spcPts val="0"/>
                        </a:spcBef>
                        <a:spcAft>
                          <a:spcPts val="0"/>
                        </a:spcAft>
                        <a:tabLst>
                          <a:tab pos="245745" algn="ctr"/>
                          <a:tab pos="492125" algn="r"/>
                        </a:tabLst>
                      </a:pPr>
                      <a:r>
                        <a:rPr lang="en-US" sz="2000" dirty="0">
                          <a:effectLst/>
                        </a:rPr>
                        <a:t>		</a:t>
                      </a:r>
                      <a:r>
                        <a:rPr lang="en-US" sz="2000" dirty="0">
                          <a:effectLst/>
                          <a:sym typeface="Symbol"/>
                        </a:rPr>
                        <a:t></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sym typeface="Symbol"/>
                        </a:rPr>
                        <a:t></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-2.622</a:t>
                      </a:r>
                      <a:endParaRPr lang="en-US" sz="2000" dirty="0">
                        <a:effectLst/>
                        <a:latin typeface="Cambria"/>
                        <a:ea typeface="ＭＳ 明朝"/>
                        <a:cs typeface="Times New Roman"/>
                      </a:endParaRPr>
                    </a:p>
                  </a:txBody>
                  <a:tcPr marL="0" marT="0" marB="0"/>
                </a:tc>
                <a:tc>
                  <a:txBody>
                    <a:bodyPr/>
                    <a:lstStyle/>
                    <a:p>
                      <a:pPr marL="0" marR="0" algn="r">
                        <a:spcBef>
                          <a:spcPts val="0"/>
                        </a:spcBef>
                        <a:spcAft>
                          <a:spcPts val="0"/>
                        </a:spcAft>
                      </a:pPr>
                      <a:r>
                        <a:rPr lang="en-US" sz="2000" dirty="0">
                          <a:effectLst/>
                        </a:rPr>
                        <a:t>.635</a:t>
                      </a:r>
                      <a:endParaRPr lang="en-US" sz="2000" dirty="0">
                        <a:effectLst/>
                        <a:latin typeface="Cambria"/>
                        <a:ea typeface="ＭＳ 明朝"/>
                        <a:cs typeface="Times New Roman"/>
                      </a:endParaRPr>
                    </a:p>
                  </a:txBody>
                  <a:tcPr marL="0" marT="0" marB="0"/>
                </a:tc>
              </a:tr>
            </a:tbl>
          </a:graphicData>
        </a:graphic>
      </p:graphicFrame>
      <p:sp>
        <p:nvSpPr>
          <p:cNvPr id="3" name="Slide Number Placeholder 2"/>
          <p:cNvSpPr>
            <a:spLocks noGrp="1"/>
          </p:cNvSpPr>
          <p:nvPr>
            <p:ph type="sldNum" sz="quarter" idx="12"/>
          </p:nvPr>
        </p:nvSpPr>
        <p:spPr/>
        <p:txBody>
          <a:bodyPr/>
          <a:lstStyle/>
          <a:p>
            <a:fld id="{B471B216-284B-9343-9491-FD1A4F6C8295}" type="slidenum">
              <a:rPr lang="en-US" smtClean="0"/>
              <a:pPr/>
              <a:t>28</a:t>
            </a:fld>
            <a:endParaRPr lang="en-US" dirty="0"/>
          </a:p>
        </p:txBody>
      </p:sp>
    </p:spTree>
    <p:extLst>
      <p:ext uri="{BB962C8B-B14F-4D97-AF65-F5344CB8AC3E}">
        <p14:creationId xmlns:p14="http://schemas.microsoft.com/office/powerpoint/2010/main" val="54093849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US Flash Sellers</a:t>
            </a:r>
            <a:endParaRPr lang="en-US" dirty="0"/>
          </a:p>
        </p:txBody>
      </p:sp>
      <p:sp>
        <p:nvSpPr>
          <p:cNvPr id="3" name="Content Placeholder 2"/>
          <p:cNvSpPr>
            <a:spLocks noGrp="1"/>
          </p:cNvSpPr>
          <p:nvPr>
            <p:ph idx="1"/>
          </p:nvPr>
        </p:nvSpPr>
        <p:spPr/>
        <p:txBody>
          <a:bodyPr>
            <a:normAutofit/>
          </a:bodyPr>
          <a:lstStyle/>
          <a:p>
            <a:r>
              <a:rPr lang="en-US" dirty="0"/>
              <a:t>Cellar Thief</a:t>
            </a:r>
          </a:p>
          <a:p>
            <a:r>
              <a:rPr lang="en-US" dirty="0"/>
              <a:t>Cinderella Wine</a:t>
            </a:r>
          </a:p>
          <a:p>
            <a:r>
              <a:rPr lang="en-US" dirty="0"/>
              <a:t>Invino</a:t>
            </a:r>
          </a:p>
          <a:p>
            <a:r>
              <a:rPr lang="en-US" dirty="0"/>
              <a:t>Wine Spies</a:t>
            </a:r>
          </a:p>
          <a:p>
            <a:r>
              <a:rPr lang="en-US" dirty="0" smtClean="0"/>
              <a:t>Wines ‘til Sold Out</a:t>
            </a:r>
          </a:p>
          <a:p>
            <a:r>
              <a:rPr lang="en-US" dirty="0" smtClean="0"/>
              <a:t>WineShopper</a:t>
            </a:r>
          </a:p>
          <a:p>
            <a:r>
              <a:rPr lang="en-US" dirty="0" smtClean="0"/>
              <a:t>Wired for Wine</a:t>
            </a:r>
          </a:p>
        </p:txBody>
      </p:sp>
      <p:sp>
        <p:nvSpPr>
          <p:cNvPr id="4" name="Slide Number Placeholder 3"/>
          <p:cNvSpPr>
            <a:spLocks noGrp="1"/>
          </p:cNvSpPr>
          <p:nvPr>
            <p:ph type="sldNum" sz="quarter" idx="12"/>
          </p:nvPr>
        </p:nvSpPr>
        <p:spPr/>
        <p:txBody>
          <a:bodyPr/>
          <a:lstStyle/>
          <a:p>
            <a:fld id="{B471B216-284B-9343-9491-FD1A4F6C8295}" type="slidenum">
              <a:rPr lang="en-US" smtClean="0"/>
              <a:pPr/>
              <a:t>2</a:t>
            </a:fld>
            <a:endParaRPr lang="en-US" dirty="0"/>
          </a:p>
        </p:txBody>
      </p:sp>
    </p:spTree>
    <p:extLst>
      <p:ext uri="{BB962C8B-B14F-4D97-AF65-F5344CB8AC3E}">
        <p14:creationId xmlns:p14="http://schemas.microsoft.com/office/powerpoint/2010/main" val="201998424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lnSpcReduction="10000"/>
          </a:bodyPr>
          <a:lstStyle/>
          <a:p>
            <a:r>
              <a:rPr lang="en-US" dirty="0" smtClean="0"/>
              <a:t>WTSO appears to profit from disinformation about price and misinformation about quality</a:t>
            </a:r>
          </a:p>
          <a:p>
            <a:pPr lvl="1"/>
            <a:r>
              <a:rPr lang="en-US" dirty="0" smtClean="0"/>
              <a:t>Profit from disinformation about price is small</a:t>
            </a:r>
          </a:p>
          <a:p>
            <a:pPr lvl="1"/>
            <a:r>
              <a:rPr lang="en-US" dirty="0" smtClean="0"/>
              <a:t>Profit from misinformation about quality is limited to French wines</a:t>
            </a:r>
          </a:p>
          <a:p>
            <a:r>
              <a:rPr lang="en-US" dirty="0" smtClean="0"/>
              <a:t>Caveats again</a:t>
            </a:r>
          </a:p>
          <a:p>
            <a:pPr lvl="1"/>
            <a:r>
              <a:rPr lang="en-US" dirty="0" smtClean="0"/>
              <a:t>The subsample may not be representative</a:t>
            </a:r>
          </a:p>
          <a:p>
            <a:pPr lvl="1"/>
            <a:r>
              <a:rPr lang="en-US" dirty="0" smtClean="0"/>
              <a:t>WTSO wines may not be representative </a:t>
            </a:r>
          </a:p>
          <a:p>
            <a:pPr lvl="1"/>
            <a:r>
              <a:rPr lang="en-US" dirty="0" smtClean="0"/>
              <a:t>WTSO may not be representative</a:t>
            </a:r>
            <a:endParaRPr lang="en-US" dirty="0"/>
          </a:p>
        </p:txBody>
      </p:sp>
      <p:sp>
        <p:nvSpPr>
          <p:cNvPr id="4" name="Slide Number Placeholder 3"/>
          <p:cNvSpPr>
            <a:spLocks noGrp="1"/>
          </p:cNvSpPr>
          <p:nvPr>
            <p:ph type="sldNum" sz="quarter" idx="12"/>
          </p:nvPr>
        </p:nvSpPr>
        <p:spPr/>
        <p:txBody>
          <a:bodyPr/>
          <a:lstStyle/>
          <a:p>
            <a:fld id="{B471B216-284B-9343-9491-FD1A4F6C8295}" type="slidenum">
              <a:rPr lang="en-US" smtClean="0"/>
              <a:pPr/>
              <a:t>29</a:t>
            </a:fld>
            <a:endParaRPr lang="en-US" dirty="0"/>
          </a:p>
        </p:txBody>
      </p:sp>
    </p:spTree>
    <p:extLst>
      <p:ext uri="{BB962C8B-B14F-4D97-AF65-F5344CB8AC3E}">
        <p14:creationId xmlns:p14="http://schemas.microsoft.com/office/powerpoint/2010/main" val="406969428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Comments</a:t>
            </a:r>
            <a:endParaRPr lang="en-US" dirty="0"/>
          </a:p>
        </p:txBody>
      </p:sp>
      <p:sp>
        <p:nvSpPr>
          <p:cNvPr id="3" name="Content Placeholder 2"/>
          <p:cNvSpPr>
            <a:spLocks noGrp="1"/>
          </p:cNvSpPr>
          <p:nvPr>
            <p:ph idx="1"/>
          </p:nvPr>
        </p:nvSpPr>
        <p:spPr/>
        <p:txBody>
          <a:bodyPr/>
          <a:lstStyle/>
          <a:p>
            <a:r>
              <a:rPr lang="en-US" dirty="0" smtClean="0"/>
              <a:t>Richard B Belzer</a:t>
            </a:r>
          </a:p>
          <a:p>
            <a:r>
              <a:rPr lang="en-US" dirty="0" smtClean="0"/>
              <a:t>PO Box 319</a:t>
            </a:r>
          </a:p>
          <a:p>
            <a:r>
              <a:rPr lang="en-US" dirty="0" smtClean="0"/>
              <a:t>Mount Vernon, VA 232121 USA</a:t>
            </a:r>
          </a:p>
          <a:p>
            <a:r>
              <a:rPr lang="en-US" dirty="0" smtClean="0"/>
              <a:t>+1 703.780.1850</a:t>
            </a:r>
          </a:p>
          <a:p>
            <a:r>
              <a:rPr lang="en-US" dirty="0" smtClean="0">
                <a:hlinkClick r:id="rId2"/>
              </a:rPr>
              <a:t>rbbelzer@post.harvard.edu</a:t>
            </a:r>
            <a:endParaRPr lang="en-US" dirty="0" smtClean="0"/>
          </a:p>
        </p:txBody>
      </p:sp>
      <p:sp>
        <p:nvSpPr>
          <p:cNvPr id="4" name="Slide Number Placeholder 3"/>
          <p:cNvSpPr>
            <a:spLocks noGrp="1"/>
          </p:cNvSpPr>
          <p:nvPr>
            <p:ph type="sldNum" sz="quarter" idx="12"/>
          </p:nvPr>
        </p:nvSpPr>
        <p:spPr/>
        <p:txBody>
          <a:bodyPr/>
          <a:lstStyle/>
          <a:p>
            <a:fld id="{B471B216-284B-9343-9491-FD1A4F6C8295}" type="slidenum">
              <a:rPr lang="en-US" smtClean="0"/>
              <a:pPr/>
              <a:t>30</a:t>
            </a:fld>
            <a:endParaRPr lang="en-US" dirty="0"/>
          </a:p>
        </p:txBody>
      </p:sp>
    </p:spTree>
    <p:extLst>
      <p:ext uri="{BB962C8B-B14F-4D97-AF65-F5344CB8AC3E}">
        <p14:creationId xmlns:p14="http://schemas.microsoft.com/office/powerpoint/2010/main" val="22110101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Wines ‘Til Sold Out</a:t>
            </a:r>
            <a:endParaRPr lang="en-US" dirty="0"/>
          </a:p>
        </p:txBody>
      </p:sp>
      <p:sp>
        <p:nvSpPr>
          <p:cNvPr id="3" name="Content Placeholder 2"/>
          <p:cNvSpPr>
            <a:spLocks noGrp="1"/>
          </p:cNvSpPr>
          <p:nvPr>
            <p:ph idx="1"/>
          </p:nvPr>
        </p:nvSpPr>
        <p:spPr>
          <a:xfrm>
            <a:off x="1435608" y="1447802"/>
            <a:ext cx="7498080" cy="4632655"/>
          </a:xfrm>
        </p:spPr>
        <p:txBody>
          <a:bodyPr>
            <a:normAutofit fontScale="70000" lnSpcReduction="20000"/>
          </a:bodyPr>
          <a:lstStyle/>
          <a:p>
            <a:r>
              <a:rPr lang="en-US" b="1" i="1" dirty="0"/>
              <a:t>Who is WinesTilSoldOut</a:t>
            </a:r>
            <a:r>
              <a:rPr lang="en-US" b="1" i="1" dirty="0" smtClean="0"/>
              <a:t>?</a:t>
            </a:r>
          </a:p>
          <a:p>
            <a:pPr lvl="1"/>
            <a:r>
              <a:rPr lang="en-US" dirty="0" smtClean="0"/>
              <a:t>‘We </a:t>
            </a:r>
            <a:r>
              <a:rPr lang="en-US" dirty="0"/>
              <a:t>sell one wine at a time from midnight eastern standard time until sold out, when it is replaced by another offer but rarely more than 4 wines per </a:t>
            </a:r>
            <a:r>
              <a:rPr lang="en-US" dirty="0" smtClean="0"/>
              <a:t>day.’</a:t>
            </a:r>
          </a:p>
          <a:p>
            <a:r>
              <a:rPr lang="en-US" b="1" i="1" dirty="0"/>
              <a:t>How do you determine comparable or "Best Web Price"?</a:t>
            </a:r>
            <a:endParaRPr lang="en-US" dirty="0"/>
          </a:p>
          <a:p>
            <a:pPr lvl="1"/>
            <a:r>
              <a:rPr lang="en-US" dirty="0" smtClean="0"/>
              <a:t>‘We </a:t>
            </a:r>
            <a:r>
              <a:rPr lang="en-US" dirty="0"/>
              <a:t>use Wine Searcher Pro and Google to find the lowest price offered in the US. The day before an item is scheduled, a purchase is initiated at the store displaying the lowest price, for a comparable number of bottles shipped to the middle of the country (usually Chicago)</a:t>
            </a:r>
            <a:r>
              <a:rPr lang="en-US" dirty="0" smtClean="0"/>
              <a:t>.’</a:t>
            </a:r>
          </a:p>
          <a:p>
            <a:r>
              <a:rPr lang="en-US" b="1" i="1" dirty="0" smtClean="0"/>
              <a:t>I missed </a:t>
            </a:r>
            <a:r>
              <a:rPr lang="en-US" b="1" i="1" dirty="0"/>
              <a:t>yesterday's item, can I still get one</a:t>
            </a:r>
            <a:r>
              <a:rPr lang="en-US" b="1" i="1" dirty="0" smtClean="0"/>
              <a:t>?</a:t>
            </a:r>
          </a:p>
          <a:p>
            <a:pPr lvl="1"/>
            <a:r>
              <a:rPr lang="en-US" dirty="0" smtClean="0"/>
              <a:t>‘No. The </a:t>
            </a:r>
            <a:r>
              <a:rPr lang="en-US" dirty="0"/>
              <a:t>last product is discontinued at 11:59pm </a:t>
            </a:r>
            <a:r>
              <a:rPr lang="en-US" dirty="0" smtClean="0"/>
              <a:t>EST’</a:t>
            </a:r>
          </a:p>
          <a:p>
            <a:r>
              <a:rPr lang="en-US" b="1" i="1" dirty="0"/>
              <a:t>Will WTSO ever tell us how many cases or bottles remain available in a given sale?</a:t>
            </a:r>
            <a:endParaRPr lang="en-US" dirty="0"/>
          </a:p>
          <a:p>
            <a:pPr lvl="1"/>
            <a:r>
              <a:rPr lang="en-US" dirty="0" smtClean="0"/>
              <a:t>‘No</a:t>
            </a:r>
            <a:r>
              <a:rPr lang="en-US" dirty="0"/>
              <a:t>.  That's not the way it works. Some lots are hundreds of cases, while others are just a few. </a:t>
            </a:r>
            <a:r>
              <a:rPr lang="en-US" dirty="0" smtClean="0"/>
              <a:t> Where's </a:t>
            </a:r>
            <a:r>
              <a:rPr lang="en-US" dirty="0"/>
              <a:t>the fun if you knew</a:t>
            </a:r>
            <a:r>
              <a:rPr lang="en-US" dirty="0" smtClean="0"/>
              <a:t>?’</a:t>
            </a:r>
            <a:r>
              <a:rPr lang="en-US" dirty="0"/>
              <a:t>	</a:t>
            </a:r>
          </a:p>
          <a:p>
            <a:pPr lvl="1"/>
            <a:endParaRPr lang="en-US" dirty="0"/>
          </a:p>
        </p:txBody>
      </p:sp>
      <p:sp>
        <p:nvSpPr>
          <p:cNvPr id="4" name="Slide Number Placeholder 3"/>
          <p:cNvSpPr>
            <a:spLocks noGrp="1"/>
          </p:cNvSpPr>
          <p:nvPr>
            <p:ph type="sldNum" sz="quarter" idx="12"/>
          </p:nvPr>
        </p:nvSpPr>
        <p:spPr/>
        <p:txBody>
          <a:bodyPr/>
          <a:lstStyle/>
          <a:p>
            <a:fld id="{B471B216-284B-9343-9491-FD1A4F6C8295}" type="slidenum">
              <a:rPr lang="en-US" smtClean="0"/>
              <a:pPr/>
              <a:t>31</a:t>
            </a:fld>
            <a:endParaRPr lang="en-US" dirty="0"/>
          </a:p>
        </p:txBody>
      </p:sp>
      <p:sp>
        <p:nvSpPr>
          <p:cNvPr id="5" name="Rectangle 4"/>
          <p:cNvSpPr/>
          <p:nvPr/>
        </p:nvSpPr>
        <p:spPr>
          <a:xfrm>
            <a:off x="1019114" y="6386801"/>
            <a:ext cx="3508542" cy="307777"/>
          </a:xfrm>
          <a:prstGeom prst="rect">
            <a:avLst/>
          </a:prstGeom>
        </p:spPr>
        <p:txBody>
          <a:bodyPr wrap="none">
            <a:spAutoFit/>
          </a:bodyPr>
          <a:lstStyle/>
          <a:p>
            <a:r>
              <a:rPr lang="en-US" sz="1400" dirty="0"/>
              <a:t>https://www.wtso.com/content.php?cms_id=2</a:t>
            </a:r>
          </a:p>
        </p:txBody>
      </p:sp>
    </p:spTree>
    <p:extLst>
      <p:ext uri="{BB962C8B-B14F-4D97-AF65-F5344CB8AC3E}">
        <p14:creationId xmlns:p14="http://schemas.microsoft.com/office/powerpoint/2010/main" val="31177489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Wines ‘Til Sold Out</a:t>
            </a:r>
            <a:endParaRPr lang="en-US" dirty="0"/>
          </a:p>
        </p:txBody>
      </p:sp>
      <p:sp>
        <p:nvSpPr>
          <p:cNvPr id="3" name="Slide Number Placeholder 2"/>
          <p:cNvSpPr>
            <a:spLocks noGrp="1"/>
          </p:cNvSpPr>
          <p:nvPr>
            <p:ph type="sldNum" sz="quarter" idx="12"/>
          </p:nvPr>
        </p:nvSpPr>
        <p:spPr/>
        <p:txBody>
          <a:bodyPr/>
          <a:lstStyle/>
          <a:p>
            <a:fld id="{B471B216-284B-9343-9491-FD1A4F6C8295}" type="slidenum">
              <a:rPr lang="en-US" smtClean="0"/>
              <a:pPr/>
              <a:t>3</a:t>
            </a:fld>
            <a:endParaRPr lang="en-US" dirty="0"/>
          </a:p>
        </p:txBody>
      </p:sp>
      <p:pic>
        <p:nvPicPr>
          <p:cNvPr id="4" name="Picture 3" descr="Roger Wilco.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5608" y="1417321"/>
            <a:ext cx="4509438" cy="2930012"/>
          </a:xfrm>
          <a:prstGeom prst="rect">
            <a:avLst/>
          </a:prstGeom>
        </p:spPr>
      </p:pic>
      <p:pic>
        <p:nvPicPr>
          <p:cNvPr id="6" name="Picture 5"/>
          <p:cNvPicPr/>
          <p:nvPr/>
        </p:nvPicPr>
        <p:blipFill>
          <a:blip r:embed="rId4">
            <a:extLst>
              <a:ext uri="{28A0092B-C50C-407E-A947-70E740481C1C}">
                <a14:useLocalDpi xmlns:a14="http://schemas.microsoft.com/office/drawing/2010/main" val="0"/>
              </a:ext>
            </a:extLst>
          </a:blip>
          <a:stretch>
            <a:fillRect/>
          </a:stretch>
        </p:blipFill>
        <p:spPr>
          <a:xfrm>
            <a:off x="5854702" y="4381500"/>
            <a:ext cx="2974975" cy="2164203"/>
          </a:xfrm>
          <a:prstGeom prst="rect">
            <a:avLst/>
          </a:prstGeom>
          <a:extLst>
            <a:ext uri="{FAA26D3D-D897-4be2-8F04-BA451C77F1D7}">
              <ma14:placeholderFlag xmlns:ma14="http://schemas.microsoft.com/office/mac/drawingml/2011/main"/>
            </a:ext>
          </a:extLst>
        </p:spPr>
      </p:pic>
      <p:sp>
        <p:nvSpPr>
          <p:cNvPr id="7" name="TextBox 6"/>
          <p:cNvSpPr txBox="1"/>
          <p:nvPr/>
        </p:nvSpPr>
        <p:spPr>
          <a:xfrm>
            <a:off x="6365875" y="1728164"/>
            <a:ext cx="2387600" cy="2308324"/>
          </a:xfrm>
          <a:prstGeom prst="rect">
            <a:avLst/>
          </a:prstGeom>
          <a:noFill/>
        </p:spPr>
        <p:txBody>
          <a:bodyPr wrap="square" rtlCol="0">
            <a:spAutoFit/>
          </a:bodyPr>
          <a:lstStyle/>
          <a:p>
            <a:pPr marL="285750" indent="-285750">
              <a:buFont typeface="Arial"/>
              <a:buChar char="•"/>
            </a:pPr>
            <a:r>
              <a:rPr lang="en-US" dirty="0" smtClean="0"/>
              <a:t>Attempts to be somewhat anonymous, but unsuccessfully</a:t>
            </a:r>
          </a:p>
          <a:p>
            <a:pPr marL="285750" indent="-285750">
              <a:buFont typeface="Arial"/>
              <a:buChar char="•"/>
            </a:pPr>
            <a:r>
              <a:rPr lang="en-US" dirty="0" smtClean="0"/>
              <a:t>Billing address shows it is a division of Roger Wilco, Pennsauken NJ</a:t>
            </a:r>
            <a:endParaRPr lang="en-US" dirty="0"/>
          </a:p>
        </p:txBody>
      </p:sp>
      <p:sp>
        <p:nvSpPr>
          <p:cNvPr id="8" name="TextBox 7"/>
          <p:cNvSpPr txBox="1"/>
          <p:nvPr/>
        </p:nvSpPr>
        <p:spPr>
          <a:xfrm>
            <a:off x="1728646" y="4586439"/>
            <a:ext cx="4216400" cy="1754327"/>
          </a:xfrm>
          <a:prstGeom prst="rect">
            <a:avLst/>
          </a:prstGeom>
          <a:noFill/>
        </p:spPr>
        <p:txBody>
          <a:bodyPr wrap="square" rtlCol="0">
            <a:spAutoFit/>
          </a:bodyPr>
          <a:lstStyle/>
          <a:p>
            <a:pPr marL="285750" indent="-285750">
              <a:buFont typeface="Arial"/>
              <a:buChar char="•"/>
            </a:pPr>
            <a:r>
              <a:rPr lang="en-US" dirty="0" smtClean="0"/>
              <a:t>An example of a WTSO sales offer</a:t>
            </a:r>
          </a:p>
          <a:p>
            <a:pPr marL="742950" lvl="1" indent="-285750">
              <a:buFont typeface="Arial"/>
              <a:buChar char="•"/>
            </a:pPr>
            <a:r>
              <a:rPr lang="en-US" dirty="0" smtClean="0"/>
              <a:t>‘Original Price’</a:t>
            </a:r>
          </a:p>
          <a:p>
            <a:pPr marL="742950" lvl="1" indent="-285750">
              <a:buFont typeface="Arial"/>
              <a:buChar char="•"/>
            </a:pPr>
            <a:r>
              <a:rPr lang="en-US" dirty="0" smtClean="0"/>
              <a:t>‘Yesterday’s Best Web Price’</a:t>
            </a:r>
          </a:p>
          <a:p>
            <a:pPr marL="742950" lvl="1" indent="-285750">
              <a:buFont typeface="Arial"/>
              <a:buChar char="•"/>
            </a:pPr>
            <a:r>
              <a:rPr lang="en-US" dirty="0" smtClean="0"/>
              <a:t>‘Our Price (Delivered)’</a:t>
            </a:r>
          </a:p>
          <a:p>
            <a:pPr marL="742950" lvl="1" indent="-285750">
              <a:buFont typeface="Arial"/>
              <a:buChar char="•"/>
            </a:pPr>
            <a:r>
              <a:rPr lang="en-US" dirty="0" smtClean="0"/>
              <a:t>Percentage Discount</a:t>
            </a:r>
            <a:br>
              <a:rPr lang="en-US" dirty="0" smtClean="0"/>
            </a:br>
            <a:r>
              <a:rPr lang="en-US" dirty="0" smtClean="0"/>
              <a:t>(from ‘Original Price’)</a:t>
            </a:r>
            <a:endParaRPr lang="en-US" dirty="0"/>
          </a:p>
        </p:txBody>
      </p:sp>
    </p:spTree>
    <p:extLst>
      <p:ext uri="{BB962C8B-B14F-4D97-AF65-F5344CB8AC3E}">
        <p14:creationId xmlns:p14="http://schemas.microsoft.com/office/powerpoint/2010/main" val="11292959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Hypotheses</a:t>
            </a:r>
            <a:endParaRPr lang="en-US" dirty="0"/>
          </a:p>
        </p:txBody>
      </p:sp>
      <p:sp>
        <p:nvSpPr>
          <p:cNvPr id="3" name="Content Placeholder 2"/>
          <p:cNvSpPr>
            <a:spLocks noGrp="1"/>
          </p:cNvSpPr>
          <p:nvPr>
            <p:ph idx="1"/>
          </p:nvPr>
        </p:nvSpPr>
        <p:spPr/>
        <p:txBody>
          <a:bodyPr>
            <a:normAutofit/>
          </a:bodyPr>
          <a:lstStyle/>
          <a:p>
            <a:r>
              <a:rPr lang="en-US" dirty="0" smtClean="0"/>
              <a:t>WTSO follows flash sale model</a:t>
            </a:r>
          </a:p>
          <a:p>
            <a:r>
              <a:rPr lang="en-US" dirty="0" smtClean="0"/>
              <a:t>WTSO also</a:t>
            </a:r>
          </a:p>
          <a:p>
            <a:pPr lvl="1"/>
            <a:r>
              <a:rPr lang="en-US" dirty="0" smtClean="0"/>
              <a:t>Inflated release </a:t>
            </a:r>
            <a:r>
              <a:rPr lang="en-US" dirty="0" smtClean="0"/>
              <a:t>prices to increase both the </a:t>
            </a:r>
            <a:r>
              <a:rPr lang="en-US" dirty="0" smtClean="0"/>
              <a:t>apparent discount </a:t>
            </a:r>
            <a:r>
              <a:rPr lang="en-US" dirty="0" smtClean="0"/>
              <a:t>(and the sales price)</a:t>
            </a:r>
          </a:p>
          <a:p>
            <a:pPr lvl="1"/>
            <a:r>
              <a:rPr lang="en-US" dirty="0" smtClean="0"/>
              <a:t>Reports ratings selectively to </a:t>
            </a:r>
            <a:r>
              <a:rPr lang="en-US" dirty="0"/>
              <a:t>i</a:t>
            </a:r>
            <a:r>
              <a:rPr lang="en-US" dirty="0" smtClean="0"/>
              <a:t>ncrease </a:t>
            </a:r>
            <a:r>
              <a:rPr lang="en-US" dirty="0" smtClean="0"/>
              <a:t>the apparent </a:t>
            </a:r>
            <a:r>
              <a:rPr lang="en-US" dirty="0" smtClean="0"/>
              <a:t>value (and the sales </a:t>
            </a:r>
            <a:r>
              <a:rPr lang="en-US" dirty="0" smtClean="0"/>
              <a:t>price)</a:t>
            </a:r>
          </a:p>
          <a:p>
            <a:pPr lvl="1"/>
            <a:r>
              <a:rPr lang="en-US" dirty="0" smtClean="0"/>
              <a:t>Length of sale has nothing to do with whether the supply is really sold </a:t>
            </a:r>
            <a:r>
              <a:rPr lang="en-US" dirty="0" smtClean="0"/>
              <a:t>o</a:t>
            </a:r>
            <a:r>
              <a:rPr lang="en-US" dirty="0" smtClean="0"/>
              <a:t>ut</a:t>
            </a:r>
            <a:endParaRPr lang="en-US" dirty="0"/>
          </a:p>
        </p:txBody>
      </p:sp>
      <p:sp>
        <p:nvSpPr>
          <p:cNvPr id="4" name="Slide Number Placeholder 3"/>
          <p:cNvSpPr>
            <a:spLocks noGrp="1"/>
          </p:cNvSpPr>
          <p:nvPr>
            <p:ph type="sldNum" sz="quarter" idx="12"/>
          </p:nvPr>
        </p:nvSpPr>
        <p:spPr/>
        <p:txBody>
          <a:bodyPr/>
          <a:lstStyle/>
          <a:p>
            <a:fld id="{B471B216-284B-9343-9491-FD1A4F6C8295}" type="slidenum">
              <a:rPr lang="en-US" smtClean="0"/>
              <a:pPr/>
              <a:t>4</a:t>
            </a:fld>
            <a:endParaRPr lang="en-US" dirty="0"/>
          </a:p>
        </p:txBody>
      </p:sp>
    </p:spTree>
    <p:extLst>
      <p:ext uri="{BB962C8B-B14F-4D97-AF65-F5344CB8AC3E}">
        <p14:creationId xmlns:p14="http://schemas.microsoft.com/office/powerpoint/2010/main" val="4060795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Price is the Best Baseline for Judging the Sales Price?</a:t>
            </a:r>
            <a:endParaRPr lang="en-US" dirty="0"/>
          </a:p>
        </p:txBody>
      </p:sp>
      <p:sp>
        <p:nvSpPr>
          <p:cNvPr id="3" name="Content Placeholder 2"/>
          <p:cNvSpPr>
            <a:spLocks noGrp="1"/>
          </p:cNvSpPr>
          <p:nvPr>
            <p:ph idx="1"/>
          </p:nvPr>
        </p:nvSpPr>
        <p:spPr/>
        <p:txBody>
          <a:bodyPr/>
          <a:lstStyle/>
          <a:p>
            <a:r>
              <a:rPr lang="en-US" dirty="0" smtClean="0"/>
              <a:t>WTSO ‘Original Price’?</a:t>
            </a:r>
          </a:p>
          <a:p>
            <a:r>
              <a:rPr lang="en-US" dirty="0" smtClean="0"/>
              <a:t>Producer’s release price?</a:t>
            </a:r>
          </a:p>
          <a:p>
            <a:r>
              <a:rPr lang="en-US" dirty="0" smtClean="0"/>
              <a:t>Prevailing market price?</a:t>
            </a:r>
            <a:endParaRPr lang="en-US" dirty="0"/>
          </a:p>
        </p:txBody>
      </p:sp>
      <p:sp>
        <p:nvSpPr>
          <p:cNvPr id="4" name="Slide Number Placeholder 3"/>
          <p:cNvSpPr>
            <a:spLocks noGrp="1"/>
          </p:cNvSpPr>
          <p:nvPr>
            <p:ph type="sldNum" sz="quarter" idx="12"/>
          </p:nvPr>
        </p:nvSpPr>
        <p:spPr/>
        <p:txBody>
          <a:bodyPr/>
          <a:lstStyle/>
          <a:p>
            <a:fld id="{B471B216-284B-9343-9491-FD1A4F6C8295}" type="slidenum">
              <a:rPr lang="en-US" smtClean="0"/>
              <a:pPr/>
              <a:t>5</a:t>
            </a:fld>
            <a:endParaRPr lang="en-US" dirty="0"/>
          </a:p>
        </p:txBody>
      </p:sp>
    </p:spTree>
    <p:extLst>
      <p:ext uri="{BB962C8B-B14F-4D97-AF65-F5344CB8AC3E}">
        <p14:creationId xmlns:p14="http://schemas.microsoft.com/office/powerpoint/2010/main" val="1521001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smtClean="0"/>
              <a:t>How Important Are Ratings?</a:t>
            </a:r>
            <a:endParaRPr lang="en-US" dirty="0"/>
          </a:p>
        </p:txBody>
      </p:sp>
      <p:sp>
        <p:nvSpPr>
          <p:cNvPr id="2" name="Slide Number Placeholder 1"/>
          <p:cNvSpPr>
            <a:spLocks noGrp="1"/>
          </p:cNvSpPr>
          <p:nvPr>
            <p:ph type="sldNum" sz="quarter" idx="12"/>
          </p:nvPr>
        </p:nvSpPr>
        <p:spPr/>
        <p:txBody>
          <a:bodyPr/>
          <a:lstStyle/>
          <a:p>
            <a:fld id="{B471B216-284B-9343-9491-FD1A4F6C8295}" type="slidenum">
              <a:rPr lang="en-US" smtClean="0"/>
              <a:pPr/>
              <a:t>6</a:t>
            </a:fld>
            <a:endParaRPr lang="en-US" dirty="0"/>
          </a:p>
        </p:txBody>
      </p:sp>
      <p:pic>
        <p:nvPicPr>
          <p:cNvPr id="9" name="Picture 8" descr="WA Bodegas Uvaguilera Palomero 2000.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2784" y="1517424"/>
            <a:ext cx="4934144" cy="5211435"/>
          </a:xfrm>
          <a:prstGeom prst="rect">
            <a:avLst/>
          </a:prstGeom>
        </p:spPr>
      </p:pic>
      <p:sp>
        <p:nvSpPr>
          <p:cNvPr id="4" name="Oval 3"/>
          <p:cNvSpPr/>
          <p:nvPr/>
        </p:nvSpPr>
        <p:spPr>
          <a:xfrm>
            <a:off x="2590800" y="4503421"/>
            <a:ext cx="5613400" cy="1338580"/>
          </a:xfrm>
          <a:prstGeom prst="ellipse">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73243049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WTSO Study Data</a:t>
            </a:r>
            <a:endParaRPr lang="en-US" dirty="0"/>
          </a:p>
        </p:txBody>
      </p:sp>
      <p:sp>
        <p:nvSpPr>
          <p:cNvPr id="7" name="Content Placeholder 6"/>
          <p:cNvSpPr>
            <a:spLocks noGrp="1"/>
          </p:cNvSpPr>
          <p:nvPr>
            <p:ph idx="1"/>
          </p:nvPr>
        </p:nvSpPr>
        <p:spPr/>
        <p:txBody>
          <a:bodyPr>
            <a:normAutofit/>
          </a:bodyPr>
          <a:lstStyle/>
          <a:p>
            <a:r>
              <a:rPr lang="en-US" dirty="0" smtClean="0"/>
              <a:t>All offers made since 15 July 2009</a:t>
            </a:r>
          </a:p>
          <a:p>
            <a:pPr lvl="1"/>
            <a:r>
              <a:rPr lang="en-US" dirty="0" smtClean="0"/>
              <a:t>&gt; 2,500 total</a:t>
            </a:r>
          </a:p>
          <a:p>
            <a:pPr lvl="1"/>
            <a:r>
              <a:rPr lang="en-US" dirty="0" smtClean="0"/>
              <a:t>422 sales from 15 July 2009–30 Nov 2009</a:t>
            </a:r>
          </a:p>
          <a:p>
            <a:r>
              <a:rPr lang="en-US" dirty="0" smtClean="0"/>
              <a:t>Date/Time Stamps</a:t>
            </a:r>
          </a:p>
          <a:p>
            <a:r>
              <a:rPr lang="en-US" dirty="0" smtClean="0"/>
              <a:t>Price Data</a:t>
            </a:r>
          </a:p>
          <a:p>
            <a:r>
              <a:rPr lang="en-US" dirty="0" smtClean="0"/>
              <a:t>Ratings</a:t>
            </a:r>
          </a:p>
        </p:txBody>
      </p:sp>
      <p:sp>
        <p:nvSpPr>
          <p:cNvPr id="3" name="Slide Number Placeholder 2"/>
          <p:cNvSpPr>
            <a:spLocks noGrp="1"/>
          </p:cNvSpPr>
          <p:nvPr>
            <p:ph type="sldNum" sz="quarter" idx="12"/>
          </p:nvPr>
        </p:nvSpPr>
        <p:spPr/>
        <p:txBody>
          <a:bodyPr/>
          <a:lstStyle/>
          <a:p>
            <a:fld id="{B471B216-284B-9343-9491-FD1A4F6C8295}" type="slidenum">
              <a:rPr lang="en-US" smtClean="0"/>
              <a:pPr/>
              <a:t>7</a:t>
            </a:fld>
            <a:endParaRPr lang="en-US" dirty="0"/>
          </a:p>
        </p:txBody>
      </p:sp>
    </p:spTree>
    <p:extLst>
      <p:ext uri="{BB962C8B-B14F-4D97-AF65-F5344CB8AC3E}">
        <p14:creationId xmlns:p14="http://schemas.microsoft.com/office/powerpoint/2010/main" val="1376096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Supplementary Data</a:t>
            </a:r>
            <a:endParaRPr lang="en-US" dirty="0"/>
          </a:p>
        </p:txBody>
      </p:sp>
      <p:sp>
        <p:nvSpPr>
          <p:cNvPr id="7" name="Content Placeholder 6"/>
          <p:cNvSpPr>
            <a:spLocks noGrp="1"/>
          </p:cNvSpPr>
          <p:nvPr>
            <p:ph idx="1"/>
          </p:nvPr>
        </p:nvSpPr>
        <p:spPr/>
        <p:txBody>
          <a:bodyPr/>
          <a:lstStyle/>
          <a:p>
            <a:r>
              <a:rPr lang="en-US" dirty="0" smtClean="0"/>
              <a:t>From WS, WA, and/or ST</a:t>
            </a:r>
          </a:p>
          <a:p>
            <a:pPr lvl="1"/>
            <a:r>
              <a:rPr lang="en-US" dirty="0" smtClean="0"/>
              <a:t>Release prices</a:t>
            </a:r>
          </a:p>
          <a:p>
            <a:pPr lvl="1"/>
            <a:r>
              <a:rPr lang="en-US" dirty="0" smtClean="0"/>
              <a:t>Ratings</a:t>
            </a:r>
          </a:p>
          <a:p>
            <a:r>
              <a:rPr lang="en-US" dirty="0" smtClean="0"/>
              <a:t>From </a:t>
            </a:r>
            <a:r>
              <a:rPr lang="en-US" u="sng" dirty="0" smtClean="0"/>
              <a:t>some</a:t>
            </a:r>
            <a:r>
              <a:rPr lang="en-US" dirty="0" smtClean="0"/>
              <a:t> producers</a:t>
            </a:r>
          </a:p>
          <a:p>
            <a:pPr lvl="1"/>
            <a:r>
              <a:rPr lang="en-US" dirty="0" smtClean="0"/>
              <a:t>Release prices</a:t>
            </a:r>
          </a:p>
          <a:p>
            <a:pPr lvl="1"/>
            <a:r>
              <a:rPr lang="en-US" dirty="0" smtClean="0"/>
              <a:t>Excluded from this analysis because inclusion imparts a US bias</a:t>
            </a:r>
          </a:p>
        </p:txBody>
      </p:sp>
      <p:sp>
        <p:nvSpPr>
          <p:cNvPr id="3" name="Slide Number Placeholder 2"/>
          <p:cNvSpPr>
            <a:spLocks noGrp="1"/>
          </p:cNvSpPr>
          <p:nvPr>
            <p:ph type="sldNum" sz="quarter" idx="12"/>
          </p:nvPr>
        </p:nvSpPr>
        <p:spPr/>
        <p:txBody>
          <a:bodyPr/>
          <a:lstStyle/>
          <a:p>
            <a:fld id="{B471B216-284B-9343-9491-FD1A4F6C8295}" type="slidenum">
              <a:rPr lang="en-US" smtClean="0"/>
              <a:pPr/>
              <a:t>8</a:t>
            </a:fld>
            <a:endParaRPr lang="en-US" dirty="0"/>
          </a:p>
        </p:txBody>
      </p:sp>
    </p:spTree>
    <p:extLst>
      <p:ext uri="{BB962C8B-B14F-4D97-AF65-F5344CB8AC3E}">
        <p14:creationId xmlns:p14="http://schemas.microsoft.com/office/powerpoint/2010/main" val="21658589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11113</TotalTime>
  <Words>3417</Words>
  <Application>Microsoft Macintosh PowerPoint</Application>
  <PresentationFormat>On-screen Show (4:3)</PresentationFormat>
  <Paragraphs>682</Paragraphs>
  <Slides>32</Slides>
  <Notes>19</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Default Theme</vt:lpstr>
      <vt:lpstr>Leveraging Consumer Ignorance and Information Search Costs to Increase Profits in US Wine ‘Flash Sales’ </vt:lpstr>
      <vt:lpstr>What is a ‘flash’ sale?</vt:lpstr>
      <vt:lpstr>Some US Flash Sellers</vt:lpstr>
      <vt:lpstr>Wines ‘Til Sold Out</vt:lpstr>
      <vt:lpstr>Hypotheses</vt:lpstr>
      <vt:lpstr>Which Price is the Best Baseline for Judging the Sales Price?</vt:lpstr>
      <vt:lpstr>How Important Are Ratings?</vt:lpstr>
      <vt:lpstr>WTSO Study Data</vt:lpstr>
      <vt:lpstr>Supplementary Data</vt:lpstr>
      <vt:lpstr>Caveats</vt:lpstr>
      <vt:lpstr>Disinformation about price</vt:lpstr>
      <vt:lpstr>Price Statistics</vt:lpstr>
      <vt:lpstr>Differences Between Adjacent Price Variables</vt:lpstr>
      <vt:lpstr>Average Ratings Reported by WTSO v. Raters Themselves</vt:lpstr>
      <vt:lpstr>Misinformation about perceived quality</vt:lpstr>
      <vt:lpstr>Number of Independent Ratings Not Reported by WTSO </vt:lpstr>
      <vt:lpstr> Actual Ratings v  Ratings Reported by WTSO</vt:lpstr>
      <vt:lpstr>Not really  ‘til sold out’</vt:lpstr>
      <vt:lpstr>Offers by Time of Day</vt:lpstr>
      <vt:lpstr>Elapsed Time Between Offers</vt:lpstr>
      <vt:lpstr>Does WTSO profit from these practices?</vt:lpstr>
      <vt:lpstr>Regression Model</vt:lpstr>
      <vt:lpstr>Variables Explained</vt:lpstr>
      <vt:lpstr>Alternative Models (N Vars)</vt:lpstr>
      <vt:lpstr>Regression Results (1)</vt:lpstr>
      <vt:lpstr>Regression Results (1I)</vt:lpstr>
      <vt:lpstr>Regression Results (III)</vt:lpstr>
      <vt:lpstr>Regression Results (IV)</vt:lpstr>
      <vt:lpstr>Regression Results (V)</vt:lpstr>
      <vt:lpstr>Conclusions</vt:lpstr>
      <vt:lpstr>Questions and Comments</vt:lpstr>
      <vt:lpstr>Wines ‘Til Sold Out</vt:lpstr>
    </vt:vector>
  </TitlesOfParts>
  <Company>Regulatory Checkbook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Flash Sales in the US Wine Market</dc:title>
  <dc:creator>Richard Belzer</dc:creator>
  <cp:lastModifiedBy>Richard Belzer</cp:lastModifiedBy>
  <cp:revision>81</cp:revision>
  <dcterms:created xsi:type="dcterms:W3CDTF">2011-05-14T19:35:20Z</dcterms:created>
  <dcterms:modified xsi:type="dcterms:W3CDTF">2011-06-09T18:30:41Z</dcterms:modified>
</cp:coreProperties>
</file>