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72" r:id="rId4"/>
    <p:sldId id="261" r:id="rId5"/>
    <p:sldId id="270" r:id="rId6"/>
    <p:sldId id="262" r:id="rId7"/>
    <p:sldId id="264" r:id="rId8"/>
    <p:sldId id="265" r:id="rId9"/>
    <p:sldId id="273" r:id="rId10"/>
    <p:sldId id="267" r:id="rId11"/>
    <p:sldId id="269" r:id="rId12"/>
    <p:sldId id="25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B813"/>
    <a:srgbClr val="00FF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76"/>
    <p:restoredTop sz="83129" autoAdjust="0"/>
  </p:normalViewPr>
  <p:slideViewPr>
    <p:cSldViewPr>
      <p:cViewPr varScale="1">
        <p:scale>
          <a:sx n="101" d="100"/>
          <a:sy n="101" d="100"/>
        </p:scale>
        <p:origin x="5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680"/>
    </p:cViewPr>
  </p:sorterViewPr>
  <p:notesViewPr>
    <p:cSldViewPr>
      <p:cViewPr varScale="1">
        <p:scale>
          <a:sx n="136" d="100"/>
          <a:sy n="136" d="100"/>
        </p:scale>
        <p:origin x="-351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4AD104-F20F-4247-9E22-8934FAFB656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67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34BDE3-5928-9C46-B5AC-5CEFCC3C8E8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2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34BDE3-5928-9C46-B5AC-5CEFCC3C8E8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486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34BDE3-5928-9C46-B5AC-5CEFCC3C8E8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2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34BDE3-5928-9C46-B5AC-5CEFCC3C8E8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98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34BDE3-5928-9C46-B5AC-5CEFCC3C8E8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46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34BDE3-5928-9C46-B5AC-5CEFCC3C8E8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157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34BDE3-5928-9C46-B5AC-5CEFCC3C8E8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911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charset="0"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2F60548-4F03-B04D-9F7D-CD4B4388674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7BB813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dirty="0">
              <a:latin typeface="Times New Roman" charset="0"/>
            </a:endParaRP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en-US" dirty="0">
                <a:solidFill>
                  <a:srgbClr val="7BB813"/>
                </a:solidFill>
              </a:rPr>
              <a:t>Richard B. Belzer</a:t>
            </a:r>
            <a:br>
              <a:rPr lang="en-US" dirty="0">
                <a:solidFill>
                  <a:srgbClr val="7BB813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Belzer@Post.Harvard.Edu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Richard B. Belzer Belzer@Post.Harvard.Edu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10342-EBF6-CE40-9350-052E0CA1078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9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Richard B. Belzer Belzer@Post.Harvard.Edu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8908D-3507-D14E-9B6B-00C213352E8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40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579DC-DFBA-8845-A427-7683729D0FA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Rectangle 7"/>
          <p:cNvSpPr txBox="1">
            <a:spLocks noChangeArrowheads="1"/>
          </p:cNvSpPr>
          <p:nvPr userDrawn="1"/>
        </p:nvSpPr>
        <p:spPr bwMode="auto">
          <a:xfrm>
            <a:off x="32766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solidFill>
                  <a:srgbClr val="7BB813"/>
                </a:solidFill>
              </a:rPr>
              <a:t>Richard B. Belzer</a:t>
            </a:r>
            <a:br>
              <a:rPr lang="en-US" dirty="0">
                <a:solidFill>
                  <a:srgbClr val="7BB813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Belzer@Post.Harvard.Edu</a:t>
            </a:r>
          </a:p>
        </p:txBody>
      </p:sp>
    </p:spTree>
    <p:extLst>
      <p:ext uri="{BB962C8B-B14F-4D97-AF65-F5344CB8AC3E}">
        <p14:creationId xmlns:p14="http://schemas.microsoft.com/office/powerpoint/2010/main" val="119396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Richard B. Belzer Belzer@Post.Harvard.Edu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7901F-4B95-D948-AC70-D321EC94364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3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Richard B. Belzer Belzer@Post.Harvard.Edu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B8CAB-C0CE-4246-B70D-B066CA38C09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6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Richard B. Belzer Belzer@Post.Harvard.Edu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64ED6-6656-4F48-BA23-A5A088D1DCA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0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Richard B. Belzer Belzer@Post.Harvard.Edu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2087D-38C4-6141-B2AE-0C043263DF3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78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Richard B. Belzer Belzer@Post.Harvard.Edu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55304-98F9-1743-8B11-CCC911BCDAB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7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Richard B. Belzer Belzer@Post.Harvard.Edu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77100-14F2-4241-BE26-F6705B08665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2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Richard B. Belzer Belzer@Post.Harvard.Edu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0D35D-20AC-F743-AFF8-04002B51467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85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99CC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dirty="0">
              <a:solidFill>
                <a:srgbClr val="00FF00"/>
              </a:solidFill>
              <a:latin typeface="Times New Roman" charset="0"/>
            </a:endParaRP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en-US" dirty="0">
                <a:solidFill>
                  <a:srgbClr val="7BB813"/>
                </a:solidFill>
              </a:rPr>
              <a:t>Richard B. Belzer</a:t>
            </a:r>
            <a:br>
              <a:rPr lang="en-US" dirty="0">
                <a:solidFill>
                  <a:srgbClr val="7BB813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Belzer@Post.Harvard.Edu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72496C6-EA00-AB4F-94AD-A45A37A2593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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"/>
        <a:defRPr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"/>
        <a:defRPr sz="2000">
          <a:solidFill>
            <a:schemeClr val="tx1"/>
          </a:solidFill>
          <a:latin typeface="+mn-lt"/>
          <a:ea typeface="+mn-ea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"/>
        <a:defRPr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"/>
        <a:defRPr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"/>
        <a:defRPr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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crewtape@goodintentionspaving.co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0A2E3-D0CB-E24A-8468-85F7BC8F1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678" y="990600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COVID-19 as a Natural Experiment Testing the Precautionary Principle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725129-B7D2-ED4B-B442-F333A83C7D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Society for Risk Analysis</a:t>
            </a:r>
          </a:p>
          <a:p>
            <a:r>
              <a:rPr lang="en-US" sz="2400" dirty="0"/>
              <a:t>2021 Annual Meeting</a:t>
            </a:r>
          </a:p>
          <a:p>
            <a:r>
              <a:rPr lang="en-US" sz="2400" dirty="0"/>
              <a:t>December 8, 2021</a:t>
            </a:r>
          </a:p>
          <a:p>
            <a:endParaRPr lang="en-US" dirty="0"/>
          </a:p>
          <a:p>
            <a:r>
              <a:rPr lang="en-US" dirty="0"/>
              <a:t>Richard B. Belzer</a:t>
            </a:r>
            <a:br>
              <a:rPr lang="en-US" dirty="0"/>
            </a:br>
            <a:r>
              <a:rPr lang="en-US" dirty="0"/>
              <a:t>Good Intentions Paving Co.</a:t>
            </a:r>
            <a:br>
              <a:rPr lang="en-US" dirty="0"/>
            </a:br>
            <a:r>
              <a:rPr lang="en-US" sz="1600" dirty="0">
                <a:hlinkClick r:id="rId2"/>
              </a:rPr>
              <a:t>screwtape@goodintentionspaving.co</a:t>
            </a:r>
            <a:r>
              <a:rPr lang="en-US" sz="16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0ACBC-A4AB-734D-A1CF-0C3B29529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F60548-4F03-B04D-9F7D-CD4B4388674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47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3C450-86D1-4540-8ACC-96F6D7C38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7EEF8-45ED-5C43-968A-86123CBEA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stem Font Regular"/>
              <a:buChar char="✗"/>
            </a:pPr>
            <a:r>
              <a:rPr lang="en-US" dirty="0"/>
              <a:t>Actions inconsistent with PP</a:t>
            </a:r>
          </a:p>
          <a:p>
            <a:pPr lvl="1"/>
            <a:r>
              <a:rPr lang="en-US" dirty="0"/>
              <a:t>Autocratic decision-making</a:t>
            </a:r>
          </a:p>
          <a:p>
            <a:pPr lvl="1"/>
            <a:r>
              <a:rPr lang="en-US" dirty="0"/>
              <a:t>Misleading/mendacious risk communication</a:t>
            </a:r>
          </a:p>
          <a:p>
            <a:pPr lvl="1"/>
            <a:r>
              <a:rPr lang="en-US" dirty="0"/>
              <a:t>Elite noncompliance with PP-based decisions</a:t>
            </a:r>
          </a:p>
          <a:p>
            <a:pPr lvl="1"/>
            <a:r>
              <a:rPr lang="en-US" dirty="0"/>
              <a:t>Rank hypocrisy among public health experts</a:t>
            </a:r>
          </a:p>
          <a:p>
            <a:pPr lvl="1"/>
            <a:r>
              <a:rPr lang="en-US" dirty="0"/>
              <a:t>Censorship and suppression of dissent, beginning within science and expanding throughout media and government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69E68-D199-D447-A274-89B2AA0F3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79DC-DFBA-8845-A427-7683729D0FA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13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4A36C-5680-5E44-9CBC-5CDEB701F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of the Precautionary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1D6B0-CB3A-724F-BD2E-2117AE9E5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Government officials</a:t>
            </a:r>
          </a:p>
          <a:p>
            <a:pPr lvl="1">
              <a:buFont typeface="System Font Regular"/>
              <a:buChar char="✗"/>
            </a:pPr>
            <a:r>
              <a:rPr lang="en-US" dirty="0"/>
              <a:t>Not trusted to responsibly exercise power</a:t>
            </a:r>
          </a:p>
          <a:p>
            <a:pPr lvl="1">
              <a:buFont typeface="System Font Regular"/>
              <a:buChar char="✗"/>
            </a:pPr>
            <a:r>
              <a:rPr lang="en-US" dirty="0"/>
              <a:t>Managing the next pandemic requires even more repression </a:t>
            </a:r>
          </a:p>
          <a:p>
            <a:r>
              <a:rPr lang="en-US" dirty="0"/>
              <a:t>Public health ‘experts’</a:t>
            </a:r>
          </a:p>
          <a:p>
            <a:pPr lvl="1">
              <a:buFont typeface="System Font Regular"/>
              <a:buChar char="✗"/>
            </a:pPr>
            <a:r>
              <a:rPr lang="en-US" dirty="0"/>
              <a:t>Viewed as scientifically corrupt partisans</a:t>
            </a:r>
          </a:p>
          <a:p>
            <a:pPr lvl="1">
              <a:buFont typeface="System Font Regular"/>
              <a:buChar char="✗"/>
            </a:pPr>
            <a:r>
              <a:rPr lang="en-US" dirty="0"/>
              <a:t>Massive defunding should be expected</a:t>
            </a:r>
          </a:p>
          <a:p>
            <a:r>
              <a:rPr lang="en-US" dirty="0"/>
              <a:t>Risk analysts</a:t>
            </a:r>
          </a:p>
          <a:p>
            <a:pPr lvl="1">
              <a:buFont typeface="System Font Regular"/>
              <a:buChar char="✗"/>
            </a:pPr>
            <a:r>
              <a:rPr lang="en-US" dirty="0"/>
              <a:t>Irrelevant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B1C74-F08E-E847-8333-5585855E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79DC-DFBA-8845-A427-7683729D0FA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999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635F5-BFB5-F945-A261-BC54671FF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Precautionary Principle is Irredeemably Marxist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749387-AAFF-0341-BDDA-DD912122F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087D-38C4-6141-B2AE-0C043263DF3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72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635F5-BFB5-F945-A261-BC54671FF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Precautionary Principle is</a:t>
            </a:r>
            <a:br>
              <a:rPr lang="en-US" dirty="0"/>
            </a:br>
            <a:r>
              <a:rPr lang="en-US" dirty="0"/>
              <a:t>Irredeemably Marxist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F97B163-8391-9346-B924-BD28EC4F7C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6738" y="2003612"/>
            <a:ext cx="8001000" cy="3765176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685CB2-B988-8B44-8907-942495898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79DC-DFBA-8845-A427-7683729D0FA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4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09BC7-0283-8F42-8701-77025F625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8" y="292735"/>
            <a:ext cx="8001000" cy="1216025"/>
          </a:xfrm>
        </p:spPr>
        <p:txBody>
          <a:bodyPr/>
          <a:lstStyle/>
          <a:p>
            <a:r>
              <a:rPr lang="en-US" dirty="0"/>
              <a:t>Core Elements of the Precautionary Principle</a:t>
            </a:r>
            <a:r>
              <a:rPr lang="en-US" baseline="30000" dirty="0"/>
              <a:t>1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8CA8CA2-010D-ED48-8AB4-C3B2935D23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975325"/>
              </p:ext>
            </p:extLst>
          </p:nvPr>
        </p:nvGraphicFramePr>
        <p:xfrm>
          <a:off x="566738" y="1752600"/>
          <a:ext cx="8001000" cy="4963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52481">
                  <a:extLst>
                    <a:ext uri="{9D8B030D-6E8A-4147-A177-3AD203B41FA5}">
                      <a16:colId xmlns:a16="http://schemas.microsoft.com/office/drawing/2014/main" val="2995178558"/>
                    </a:ext>
                  </a:extLst>
                </a:gridCol>
                <a:gridCol w="5048519">
                  <a:extLst>
                    <a:ext uri="{9D8B030D-6E8A-4147-A177-3AD203B41FA5}">
                      <a16:colId xmlns:a16="http://schemas.microsoft.com/office/drawing/2014/main" val="36898778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PP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Principle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235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Focus on target 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Target risk minimization without constraints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8731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Timing of decision-making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 before ‘formal justification of proof’</a:t>
                      </a:r>
                      <a:endParaRPr lang="en-US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710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Proportionality of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Actions should be cost-effective</a:t>
                      </a:r>
                      <a:r>
                        <a:rPr lang="en-US" baseline="30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710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(A) Science has no material role in decision-making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(B) D</a:t>
                      </a:r>
                      <a:r>
                        <a:rPr lang="en-US" dirty="0"/>
                        <a:t>ecisions should be modified to account for new scientific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(A) PP is ‘an overarching principle to guide decision making in the absence of analytical or predictive certainty’</a:t>
                      </a:r>
                      <a:r>
                        <a:rPr lang="en-US" baseline="30000" dirty="0"/>
                        <a:t>3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(B) ‘all decisions should be open to review and revision based on new knowledge and experience</a:t>
                      </a:r>
                      <a:r>
                        <a:rPr lang="en-US" dirty="0"/>
                        <a:t>’</a:t>
                      </a:r>
                      <a:r>
                        <a:rPr lang="en-US" baseline="30000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Burden of proof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Burden is very high and imposed on ‘those who propose change’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959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Intergenerational 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discounting of future effects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164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Public participation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Democratic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31048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300" i="1" baseline="30000" dirty="0"/>
                        <a:t>1</a:t>
                      </a:r>
                      <a:r>
                        <a:rPr lang="en-US" sz="1300" i="1" dirty="0"/>
                        <a:t> Jordan &amp; O’Riordan 1999 (25-26); </a:t>
                      </a:r>
                      <a:r>
                        <a:rPr lang="en-US" sz="1300" i="1" baseline="30000" dirty="0"/>
                        <a:t>2</a:t>
                      </a:r>
                      <a:r>
                        <a:rPr lang="en-US" sz="1300" i="1" dirty="0"/>
                        <a:t> Myers &amp; Montague 2006 (123-124). </a:t>
                      </a:r>
                      <a:r>
                        <a:rPr lang="en-US" sz="1300" i="1" baseline="30000" dirty="0"/>
                        <a:t>3 </a:t>
                      </a:r>
                      <a:r>
                        <a:rPr lang="en-US" sz="1300" i="1" dirty="0"/>
                        <a:t>Santillo et al 1999 (39).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66870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777D9D-9B58-8642-B70F-13C5201F0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79DC-DFBA-8845-A427-7683729D0FA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744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09BC7-0283-8F42-8701-77025F625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8" y="292735"/>
            <a:ext cx="8001000" cy="1216025"/>
          </a:xfrm>
        </p:spPr>
        <p:txBody>
          <a:bodyPr/>
          <a:lstStyle/>
          <a:p>
            <a:r>
              <a:rPr lang="en-US" dirty="0"/>
              <a:t>Core Elements of the Precautionary Principle</a:t>
            </a:r>
            <a:r>
              <a:rPr lang="en-US" baseline="30000" dirty="0"/>
              <a:t>1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8CA8CA2-010D-ED48-8AB4-C3B2935D23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138766"/>
              </p:ext>
            </p:extLst>
          </p:nvPr>
        </p:nvGraphicFramePr>
        <p:xfrm>
          <a:off x="566738" y="1752600"/>
          <a:ext cx="8001000" cy="4963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52481">
                  <a:extLst>
                    <a:ext uri="{9D8B030D-6E8A-4147-A177-3AD203B41FA5}">
                      <a16:colId xmlns:a16="http://schemas.microsoft.com/office/drawing/2014/main" val="2995178558"/>
                    </a:ext>
                  </a:extLst>
                </a:gridCol>
                <a:gridCol w="5048519">
                  <a:extLst>
                    <a:ext uri="{9D8B030D-6E8A-4147-A177-3AD203B41FA5}">
                      <a16:colId xmlns:a16="http://schemas.microsoft.com/office/drawing/2014/main" val="36898778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PP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Principle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235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Focus on target 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Target risk minimization without constraints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8731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Timing of decision-making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 before ‘formal justification of proof’</a:t>
                      </a:r>
                      <a:endParaRPr lang="en-US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710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Proportionality of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Actions should be cost-effective</a:t>
                      </a:r>
                      <a:r>
                        <a:rPr lang="en-US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710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(A) Science has no material role in decision-making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(B) D</a:t>
                      </a:r>
                      <a:r>
                        <a:rPr lang="en-US" dirty="0"/>
                        <a:t>ecisions should be modified to account for new scientific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(A) ‘An overarching principle to guide decision making in the absence of analytical or predictive certainty’</a:t>
                      </a:r>
                      <a:r>
                        <a:rPr lang="en-US" baseline="30000" dirty="0"/>
                        <a:t>3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(B) ‘All decisions should be open to review and revision based on new knowledge and experience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’</a:t>
                      </a:r>
                      <a:r>
                        <a:rPr lang="en-US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Burden of proof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Burden is very high and imposed on  ‘those who propose change’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959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Intergenerational 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discounting of future effects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164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Public participation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Democratic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31048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300" i="1" baseline="30000" dirty="0"/>
                        <a:t>1</a:t>
                      </a:r>
                      <a:r>
                        <a:rPr lang="en-US" sz="1300" i="1" dirty="0"/>
                        <a:t> Jordan &amp; O’Riordan 1999 (25-26); </a:t>
                      </a:r>
                      <a:r>
                        <a:rPr lang="en-US" sz="1300" i="1" baseline="30000" dirty="0"/>
                        <a:t>2</a:t>
                      </a:r>
                      <a:r>
                        <a:rPr lang="en-US" sz="1300" i="1" dirty="0"/>
                        <a:t> Myers &amp; Montague 2006 (123-124). </a:t>
                      </a:r>
                      <a:r>
                        <a:rPr lang="en-US" sz="1300" i="1" baseline="30000" dirty="0"/>
                        <a:t>3 </a:t>
                      </a:r>
                      <a:r>
                        <a:rPr lang="en-US" sz="1300" i="1" dirty="0"/>
                        <a:t>Santillo et al 1999 (39).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66870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A7AB7D-C819-B747-8744-CC311BC57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79DC-DFBA-8845-A427-7683729D0FA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1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2F5B-E163-144C-84AB-1D045CBF3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target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63AAC-64C7-C946-8EC5-7D92FD383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50"/>
              </a:buClr>
              <a:buFont typeface="System Font Regular"/>
              <a:buChar char="✓"/>
            </a:pPr>
            <a:r>
              <a:rPr lang="en-US" dirty="0"/>
              <a:t>Target risk minimization without constraints</a:t>
            </a:r>
          </a:p>
          <a:p>
            <a:pPr lvl="1"/>
            <a:r>
              <a:rPr lang="en-US" dirty="0"/>
              <a:t>The risk goal changed early and often:</a:t>
            </a:r>
          </a:p>
          <a:p>
            <a:pPr lvl="2"/>
            <a:r>
              <a:rPr lang="en-US" dirty="0"/>
              <a:t>‘Avoid ICU overcapacity’</a:t>
            </a:r>
          </a:p>
          <a:p>
            <a:pPr lvl="2"/>
            <a:r>
              <a:rPr lang="en-US" dirty="0"/>
              <a:t>…then ‘minimize cases’</a:t>
            </a:r>
          </a:p>
          <a:p>
            <a:pPr lvl="2"/>
            <a:r>
              <a:rPr lang="en-US" dirty="0"/>
              <a:t>…then ‘achieve herd immunity’</a:t>
            </a:r>
          </a:p>
          <a:p>
            <a:pPr lvl="2"/>
            <a:r>
              <a:rPr lang="en-US" dirty="0"/>
              <a:t>…then ’universal vaccination’</a:t>
            </a:r>
          </a:p>
          <a:p>
            <a:pPr lvl="2"/>
            <a:r>
              <a:rPr lang="en-US" dirty="0"/>
              <a:t>What’s next?</a:t>
            </a:r>
          </a:p>
          <a:p>
            <a:pPr lvl="1"/>
            <a:r>
              <a:rPr lang="en-US" dirty="0"/>
              <a:t>Some actions increased target risk</a:t>
            </a:r>
          </a:p>
          <a:p>
            <a:pPr lvl="1"/>
            <a:r>
              <a:rPr lang="en-US" dirty="0"/>
              <a:t>All actions subject to severe data quality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7FEF0F-4D25-6845-95F1-F1188BBB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79DC-DFBA-8845-A427-7683729D0FA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269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97FE9-3BE4-0749-97BC-126C2597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of decision-making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DE205-D7FC-4B49-ABDE-99DCD3582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stem Font Regular"/>
              <a:buChar char="✗"/>
            </a:pPr>
            <a:r>
              <a:rPr lang="en-US" dirty="0"/>
              <a:t>Consistent with PP, </a:t>
            </a:r>
            <a:r>
              <a:rPr lang="en-US" u="sng" dirty="0"/>
              <a:t>except</a:t>
            </a:r>
            <a:r>
              <a:rPr lang="en-US" dirty="0"/>
              <a:t> 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lvl="1"/>
            <a:r>
              <a:rPr lang="en-US" dirty="0"/>
              <a:t>Actions were based on opaque modeling informed by arbitrary assumptions, bad or manufactured data</a:t>
            </a:r>
          </a:p>
          <a:p>
            <a:pPr lvl="1"/>
            <a:r>
              <a:rPr lang="en-US" dirty="0"/>
              <a:t>Errors once detected were defended, not corrected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B6966-541B-A74C-8E86-15D9B62C6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79DC-DFBA-8845-A427-7683729D0FA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50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F0868-CCAB-5549-AE0E-6F84D34D7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Proportionality of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2EFA-E223-0F4B-AC73-9D4BAEAA1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stem Font Regular"/>
              <a:buChar char="✗"/>
            </a:pPr>
            <a:r>
              <a:rPr lang="en-US" dirty="0"/>
              <a:t>Actions inconsistent with PP, because</a:t>
            </a:r>
          </a:p>
          <a:p>
            <a:pPr lvl="1"/>
            <a:r>
              <a:rPr lang="en-US" dirty="0"/>
              <a:t>Iterative and inconsistent target risk definition</a:t>
            </a:r>
          </a:p>
          <a:p>
            <a:pPr lvl="1"/>
            <a:r>
              <a:rPr lang="en-US" dirty="0"/>
              <a:t>Cost-effectiveness impossible without benefit assessments (which were not performed)</a:t>
            </a:r>
          </a:p>
          <a:p>
            <a:pPr lvl="1"/>
            <a:r>
              <a:rPr lang="en-US" dirty="0"/>
              <a:t>Decision-makers relied on diktats (e.g., masks, ‘social distancing’, lockdowns, school closures, vaccine mandates, quarantines)</a:t>
            </a:r>
          </a:p>
          <a:p>
            <a:pPr lvl="1"/>
            <a:r>
              <a:rPr lang="en-US" dirty="0"/>
              <a:t>Some decision-makers willfully increased mortality (e.g., hospital discharges to LTCFs)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E6B38-56F8-1C4E-BC10-106C60D8D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79DC-DFBA-8845-A427-7683729D0FA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677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EB512-64D7-5B48-88CA-3B84D4422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A7D9A-5FFE-FE4F-A085-2C780D975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stem Font Regular"/>
              <a:buChar char="✗"/>
            </a:pPr>
            <a:r>
              <a:rPr lang="en-US" dirty="0"/>
              <a:t>PP appears incoherent: How can science have no material role </a:t>
            </a:r>
            <a:r>
              <a:rPr lang="en-US" u="sng" dirty="0"/>
              <a:t>and</a:t>
            </a:r>
            <a:r>
              <a:rPr lang="en-US" dirty="0"/>
              <a:t> be used to modify decisions?</a:t>
            </a:r>
          </a:p>
          <a:p>
            <a:pPr>
              <a:buClr>
                <a:srgbClr val="00B050"/>
              </a:buClr>
              <a:buFont typeface="System Font Regular"/>
              <a:buChar char="✓"/>
            </a:pPr>
            <a:r>
              <a:rPr lang="en-US" dirty="0"/>
              <a:t>Easy resolution </a:t>
            </a:r>
          </a:p>
          <a:p>
            <a:pPr lvl="1"/>
            <a:r>
              <a:rPr lang="en-US" dirty="0"/>
              <a:t>Scientific information suggesting risk, regardless of quality, is always dispositive</a:t>
            </a:r>
          </a:p>
          <a:p>
            <a:pPr lvl="1"/>
            <a:r>
              <a:rPr lang="en-US" dirty="0"/>
              <a:t>Scientific information suggesting safety, regardless of quality, is never dispositive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D94996-E1FE-234B-B270-18FA04D9F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79DC-DFBA-8845-A427-7683729D0FA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959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4D59-C755-D144-AB78-213759F71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Burden of proof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7EC26-83D4-F342-83FE-655AA4C69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stem Font Regular"/>
              <a:buChar char="✗"/>
            </a:pPr>
            <a:r>
              <a:rPr lang="en-US" dirty="0"/>
              <a:t>Selective application: If burden of proof shifts to ‘those who propose change,’ how did COVID decision-makers evade it?</a:t>
            </a:r>
          </a:p>
          <a:p>
            <a:pPr>
              <a:buClr>
                <a:srgbClr val="00B050"/>
              </a:buClr>
              <a:buFont typeface="System Font Regular"/>
              <a:buChar char="✓"/>
            </a:pPr>
            <a:r>
              <a:rPr lang="en-US" dirty="0"/>
              <a:t>Easy resolution</a:t>
            </a:r>
          </a:p>
          <a:p>
            <a:pPr lvl="1"/>
            <a:r>
              <a:rPr lang="en-US" dirty="0"/>
              <a:t>Burden </a:t>
            </a:r>
            <a:r>
              <a:rPr lang="en-US" u="sng" dirty="0"/>
              <a:t>was not shifted</a:t>
            </a:r>
            <a:r>
              <a:rPr lang="en-US" dirty="0"/>
              <a:t> to any public institutions imposing regulations</a:t>
            </a:r>
          </a:p>
          <a:p>
            <a:pPr lvl="1"/>
            <a:r>
              <a:rPr lang="en-US" dirty="0"/>
              <a:t>Burden </a:t>
            </a:r>
            <a:r>
              <a:rPr lang="en-US" u="sng" dirty="0"/>
              <a:t>was shifted</a:t>
            </a:r>
            <a:r>
              <a:rPr lang="en-US" dirty="0"/>
              <a:t> to individuals and private entities challenging governmental edicts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950E7-2687-0444-9FC2-CE7EC241F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79DC-DFBA-8845-A427-7683729D0FA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768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E53F4-C13F-5D49-B703-19370AC1C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Intergenerational equity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60C17-9368-A145-A734-99192CD9B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stem Font Regular"/>
              <a:buChar char="✗"/>
            </a:pPr>
            <a:r>
              <a:rPr lang="en-US" dirty="0"/>
              <a:t>Actions inconsistent with PP</a:t>
            </a:r>
          </a:p>
          <a:p>
            <a:pPr lvl="1"/>
            <a:r>
              <a:rPr lang="en-US" dirty="0"/>
              <a:t>Abandonment of elderly in LTCFs</a:t>
            </a:r>
          </a:p>
          <a:p>
            <a:pPr lvl="1"/>
            <a:r>
              <a:rPr lang="en-US" dirty="0"/>
              <a:t>School closures</a:t>
            </a:r>
          </a:p>
          <a:p>
            <a:pPr lvl="1"/>
            <a:r>
              <a:rPr lang="en-US" dirty="0"/>
              <a:t>Long-term vaccine side-effects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427E25-D6DF-8441-8FA8-0A6E0A1A1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79DC-DFBA-8845-A427-7683729D0FA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52213"/>
      </p:ext>
    </p:extLst>
  </p:cSld>
  <p:clrMapOvr>
    <a:masterClrMapping/>
  </p:clrMapOvr>
</p:sld>
</file>

<file path=ppt/theme/theme1.xml><?xml version="1.0" encoding="utf-8"?>
<a:theme xmlns:a="http://schemas.openxmlformats.org/drawingml/2006/main" name="RegCheck">
  <a:themeElements>
    <a:clrScheme name="Blank Presentation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elzer blank template.potx" id="{61710E5E-512E-FB44-8B05-3477E716C222}" vid="{B6DCFC32-A125-F246-BF1C-89D6A20CC66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RegCheck</Template>
  <TotalTime>11599</TotalTime>
  <Words>706</Words>
  <Application>Microsoft Macintosh PowerPoint</Application>
  <PresentationFormat>On-screen Show (4:3)</PresentationFormat>
  <Paragraphs>118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Arial</vt:lpstr>
      <vt:lpstr>System Font Regular</vt:lpstr>
      <vt:lpstr>Times New Roman</vt:lpstr>
      <vt:lpstr>Wingdings</vt:lpstr>
      <vt:lpstr>RegCheck</vt:lpstr>
      <vt:lpstr>COVID-19 as a Natural Experiment Testing the Precautionary Principle</vt:lpstr>
      <vt:lpstr>Core Elements of the Precautionary Principle1</vt:lpstr>
      <vt:lpstr>Core Elements of the Precautionary Principle1</vt:lpstr>
      <vt:lpstr>Focus on target risk</vt:lpstr>
      <vt:lpstr>Timing of decision-making</vt:lpstr>
      <vt:lpstr>Proportionality of response</vt:lpstr>
      <vt:lpstr>Role of science</vt:lpstr>
      <vt:lpstr>Burden of proof</vt:lpstr>
      <vt:lpstr>Intergenerational equity</vt:lpstr>
      <vt:lpstr>Public participation</vt:lpstr>
      <vt:lpstr>Consequences of the Precautionary Principle</vt:lpstr>
      <vt:lpstr>The Precautionary Principle is Irredeemably Marxist</vt:lpstr>
      <vt:lpstr>The Precautionary Principle is Irredeemably Marxist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as a Natural Experiment Testing the Precautionary Principle</dc:title>
  <dc:subject/>
  <dc:creator>Richard Belzer</dc:creator>
  <cp:keywords/>
  <dc:description/>
  <cp:lastModifiedBy>Richard Belzer</cp:lastModifiedBy>
  <cp:revision>4</cp:revision>
  <dcterms:created xsi:type="dcterms:W3CDTF">2021-11-16T19:18:34Z</dcterms:created>
  <dcterms:modified xsi:type="dcterms:W3CDTF">2021-12-08T14:00:59Z</dcterms:modified>
  <cp:category/>
</cp:coreProperties>
</file>